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openxmlformats-officedocument.drawingml.chart+xml" PartName="/ppt/charts/chart18.xml"/>
  <Override ContentType="application/vnd.openxmlformats-officedocument.drawingml.chart+xml" PartName="/ppt/charts/chart19.xml"/>
  <Override ContentType="application/vnd.openxmlformats-officedocument.drawingml.chart+xml" PartName="/ppt/charts/chart20.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colorstyle+xml" PartName="/ppt/charts/colors10.xml"/>
  <Override ContentType="application/vnd.ms-office.chartcolorstyle+xml" PartName="/ppt/charts/colors11.xml"/>
  <Override ContentType="application/vnd.ms-office.chartcolorstyle+xml" PartName="/ppt/charts/colors12.xml"/>
  <Override ContentType="application/vnd.ms-office.chartcolorstyle+xml" PartName="/ppt/charts/colors13.xml"/>
  <Override ContentType="application/vnd.ms-office.chartcolorstyle+xml" PartName="/ppt/charts/colors14.xml"/>
  <Override ContentType="application/vnd.ms-office.chartcolorstyle+xml" PartName="/ppt/charts/colors15.xml"/>
  <Override ContentType="application/vnd.ms-office.chartcolorstyle+xml" PartName="/ppt/charts/colors16.xml"/>
  <Override ContentType="application/vnd.ms-office.chartcolorstyle+xml" PartName="/ppt/charts/colors17.xml"/>
  <Override ContentType="application/vnd.ms-office.chartcolorstyle+xml" PartName="/ppt/charts/colors18.xml"/>
  <Override ContentType="application/vnd.ms-office.chartcolorstyle+xml" PartName="/ppt/charts/colors19.xml"/>
  <Override ContentType="application/vnd.ms-office.chartcolorstyle+xml" PartName="/ppt/charts/colors20.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office.chartstyle+xml" PartName="/ppt/charts/style10.xml"/>
  <Override ContentType="application/vnd.ms-office.chartstyle+xml" PartName="/ppt/charts/style11.xml"/>
  <Override ContentType="application/vnd.ms-office.chartstyle+xml" PartName="/ppt/charts/style12.xml"/>
  <Override ContentType="application/vnd.ms-office.chartstyle+xml" PartName="/ppt/charts/style13.xml"/>
  <Override ContentType="application/vnd.ms-office.chartstyle+xml" PartName="/ppt/charts/style14.xml"/>
  <Override ContentType="application/vnd.ms-office.chartstyle+xml" PartName="/ppt/charts/style15.xml"/>
  <Override ContentType="application/vnd.ms-office.chartstyle+xml" PartName="/ppt/charts/style16.xml"/>
  <Override ContentType="application/vnd.ms-office.chartstyle+xml" PartName="/ppt/charts/style17.xml"/>
  <Override ContentType="application/vnd.ms-office.chartstyle+xml" PartName="/ppt/charts/style18.xml"/>
  <Override ContentType="application/vnd.ms-office.chartstyle+xml" PartName="/ppt/charts/style19.xml"/>
  <Override ContentType="application/vnd.ms-office.chartstyle+xml" PartName="/ppt/charts/style20.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5" r:id="rId2"/>
    <p:sldId id="340" r:id="rId3"/>
    <p:sldId id="286" r:id="rId4"/>
    <p:sldId id="256" r:id="rId5"/>
    <p:sldId id="282" r:id="rId6"/>
    <p:sldId id="305" r:id="rId7"/>
    <p:sldId id="288" r:id="rId8"/>
    <p:sldId id="262" r:id="rId9"/>
    <p:sldId id="338" r:id="rId10"/>
    <p:sldId id="295" r:id="rId11"/>
    <p:sldId id="296" r:id="rId12"/>
    <p:sldId id="339" r:id="rId13"/>
    <p:sldId id="335" r:id="rId14"/>
    <p:sldId id="337" r:id="rId15"/>
    <p:sldId id="336" r:id="rId1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C66"/>
    <a:srgbClr val="00FFFF"/>
    <a:srgbClr val="FF5050"/>
    <a:srgbClr val="66FF66"/>
    <a:srgbClr val="FFFF00"/>
    <a:srgbClr val="10B01F"/>
    <a:srgbClr val="00CCFF"/>
    <a:srgbClr val="17A9A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3" autoAdjust="0"/>
  </p:normalViewPr>
  <p:slideViewPr>
    <p:cSldViewPr snapToGrid="0">
      <p:cViewPr>
        <p:scale>
          <a:sx n="60" d="100"/>
          <a:sy n="60" d="100"/>
        </p:scale>
        <p:origin x="1316" y="25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notesMasters/notesMaster1.xml" Type="http://schemas.openxmlformats.org/officeDocument/2006/relationships/notesMaster"/><Relationship Id="rId18" Target="presProps.xml" Type="http://schemas.openxmlformats.org/officeDocument/2006/relationships/presProps"/><Relationship Id="rId19" Target="viewProps.xml" Type="http://schemas.openxmlformats.org/officeDocument/2006/relationships/viewProps"/><Relationship Id="rId2" Target="slides/slide1.xml" Type="http://schemas.openxmlformats.org/officeDocument/2006/relationships/slide"/><Relationship Id="rId20" Target="theme/theme1.xml" Type="http://schemas.openxmlformats.org/officeDocument/2006/relationships/theme"/><Relationship Id="rId21"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Worksheet.xlsx" Type="http://schemas.openxmlformats.org/officeDocument/2006/relationships/package"/></Relationships>
</file>

<file path=ppt/charts/_rels/chart10.xml.rels><?xml version="1.0" encoding="UTF-8" standalone="yes"?><Relationships xmlns="http://schemas.openxmlformats.org/package/2006/relationships"><Relationship Id="rId1" Target="style10.xml" Type="http://schemas.microsoft.com/office/2011/relationships/chartStyle"/><Relationship Id="rId2" Target="colors10.xml" Type="http://schemas.microsoft.com/office/2011/relationships/chartColorStyle"/><Relationship Id="rId3" Target="../embeddings/Microsoft_Excel_Worksheet9.xlsx" Type="http://schemas.openxmlformats.org/officeDocument/2006/relationships/package"/></Relationships>
</file>

<file path=ppt/charts/_rels/chart11.xml.rels><?xml version="1.0" encoding="UTF-8" standalone="yes"?><Relationships xmlns="http://schemas.openxmlformats.org/package/2006/relationships"><Relationship Id="rId1" Target="style11.xml" Type="http://schemas.microsoft.com/office/2011/relationships/chartStyle"/><Relationship Id="rId2" Target="colors11.xml" Type="http://schemas.microsoft.com/office/2011/relationships/chartColorStyle"/><Relationship Id="rId3" Target="../embeddings/Microsoft_Excel_Worksheet10.xlsx" Type="http://schemas.openxmlformats.org/officeDocument/2006/relationships/package"/></Relationships>
</file>

<file path=ppt/charts/_rels/chart12.xml.rels><?xml version="1.0" encoding="UTF-8" standalone="yes"?><Relationships xmlns="http://schemas.openxmlformats.org/package/2006/relationships"><Relationship Id="rId1" Target="style12.xml" Type="http://schemas.microsoft.com/office/2011/relationships/chartStyle"/><Relationship Id="rId2" Target="colors12.xml" Type="http://schemas.microsoft.com/office/2011/relationships/chartColorStyle"/><Relationship Id="rId3" Target="../embeddings/Microsoft_Excel_Worksheet11.xlsx" Type="http://schemas.openxmlformats.org/officeDocument/2006/relationships/package"/></Relationships>
</file>

<file path=ppt/charts/_rels/chart13.xml.rels><?xml version="1.0" encoding="UTF-8" standalone="yes"?><Relationships xmlns="http://schemas.openxmlformats.org/package/2006/relationships"><Relationship Id="rId1" Target="style13.xml" Type="http://schemas.microsoft.com/office/2011/relationships/chartStyle"/><Relationship Id="rId2" Target="colors13.xml" Type="http://schemas.microsoft.com/office/2011/relationships/chartColorStyle"/><Relationship Id="rId3" Target="../embeddings/Microsoft_Excel_Worksheet12.xlsx" Type="http://schemas.openxmlformats.org/officeDocument/2006/relationships/package"/></Relationships>
</file>

<file path=ppt/charts/_rels/chart14.xml.rels><?xml version="1.0" encoding="UTF-8" standalone="yes"?><Relationships xmlns="http://schemas.openxmlformats.org/package/2006/relationships"><Relationship Id="rId1" Target="style14.xml" Type="http://schemas.microsoft.com/office/2011/relationships/chartStyle"/><Relationship Id="rId2" Target="colors14.xml" Type="http://schemas.microsoft.com/office/2011/relationships/chartColorStyle"/><Relationship Id="rId3" Target="../embeddings/Microsoft_Excel_Worksheet13.xlsx" Type="http://schemas.openxmlformats.org/officeDocument/2006/relationships/package"/></Relationships>
</file>

<file path=ppt/charts/_rels/chart15.xml.rels><?xml version="1.0" encoding="UTF-8" standalone="yes"?><Relationships xmlns="http://schemas.openxmlformats.org/package/2006/relationships"><Relationship Id="rId1" Target="style15.xml" Type="http://schemas.microsoft.com/office/2011/relationships/chartStyle"/><Relationship Id="rId2" Target="colors15.xml" Type="http://schemas.microsoft.com/office/2011/relationships/chartColorStyle"/><Relationship Id="rId3" Target="../embeddings/Microsoft_Excel_Worksheet14.xlsx" Type="http://schemas.openxmlformats.org/officeDocument/2006/relationships/package"/></Relationships>
</file>

<file path=ppt/charts/_rels/chart16.xml.rels><?xml version="1.0" encoding="UTF-8" standalone="yes"?><Relationships xmlns="http://schemas.openxmlformats.org/package/2006/relationships"><Relationship Id="rId1" Target="style16.xml" Type="http://schemas.microsoft.com/office/2011/relationships/chartStyle"/><Relationship Id="rId2" Target="colors16.xml" Type="http://schemas.microsoft.com/office/2011/relationships/chartColorStyle"/><Relationship Id="rId3" Target="../embeddings/Microsoft_Excel_Worksheet15.xlsx" Type="http://schemas.openxmlformats.org/officeDocument/2006/relationships/package"/></Relationships>
</file>

<file path=ppt/charts/_rels/chart17.xml.rels><?xml version="1.0" encoding="UTF-8" standalone="yes"?><Relationships xmlns="http://schemas.openxmlformats.org/package/2006/relationships"><Relationship Id="rId1" Target="style17.xml" Type="http://schemas.microsoft.com/office/2011/relationships/chartStyle"/><Relationship Id="rId2" Target="colors17.xml" Type="http://schemas.microsoft.com/office/2011/relationships/chartColorStyle"/><Relationship Id="rId3" Target="../embeddings/Microsoft_Excel_Worksheet16.xlsx" Type="http://schemas.openxmlformats.org/officeDocument/2006/relationships/package"/></Relationships>
</file>

<file path=ppt/charts/_rels/chart18.xml.rels><?xml version="1.0" encoding="UTF-8" standalone="yes"?><Relationships xmlns="http://schemas.openxmlformats.org/package/2006/relationships"><Relationship Id="rId1" Target="style18.xml" Type="http://schemas.microsoft.com/office/2011/relationships/chartStyle"/><Relationship Id="rId2" Target="colors18.xml" Type="http://schemas.microsoft.com/office/2011/relationships/chartColorStyle"/><Relationship Id="rId3" Target="../embeddings/Microsoft_Excel_Worksheet17.xlsx" Type="http://schemas.openxmlformats.org/officeDocument/2006/relationships/package"/></Relationships>
</file>

<file path=ppt/charts/_rels/chart19.xml.rels><?xml version="1.0" encoding="UTF-8" standalone="yes"?><Relationships xmlns="http://schemas.openxmlformats.org/package/2006/relationships"><Relationship Id="rId1" Target="style19.xml" Type="http://schemas.microsoft.com/office/2011/relationships/chartStyle"/><Relationship Id="rId2" Target="colors19.xml" Type="http://schemas.microsoft.com/office/2011/relationships/chartColorStyle"/><Relationship Id="rId3" Target="../embeddings/Microsoft_Excel_Worksheet18.xlsx" Type="http://schemas.openxmlformats.org/officeDocument/2006/relationships/package"/></Relationships>
</file>

<file path=ppt/charts/_rels/chart2.xml.rels><?xml version="1.0" encoding="UTF-8" standalone="yes"?><Relationships xmlns="http://schemas.openxmlformats.org/package/2006/relationships"><Relationship Id="rId1" Target="style2.xml" Type="http://schemas.microsoft.com/office/2011/relationships/chartStyle"/><Relationship Id="rId2" Target="colors2.xml" Type="http://schemas.microsoft.com/office/2011/relationships/chartColorStyle"/><Relationship Id="rId3" Target="../embeddings/Microsoft_Excel_Worksheet1.xlsx" Type="http://schemas.openxmlformats.org/officeDocument/2006/relationships/package"/></Relationships>
</file>

<file path=ppt/charts/_rels/chart20.xml.rels><?xml version="1.0" encoding="UTF-8" standalone="yes"?><Relationships xmlns="http://schemas.openxmlformats.org/package/2006/relationships"><Relationship Id="rId1" Target="style20.xml" Type="http://schemas.microsoft.com/office/2011/relationships/chartStyle"/><Relationship Id="rId2" Target="colors20.xml" Type="http://schemas.microsoft.com/office/2011/relationships/chartColorStyle"/><Relationship Id="rId3" Target="../embeddings/Microsoft_Excel_Worksheet19.xlsx" Type="http://schemas.openxmlformats.org/officeDocument/2006/relationships/package"/></Relationships>
</file>

<file path=ppt/charts/_rels/chart3.xml.rels><?xml version="1.0" encoding="UTF-8" standalone="yes"?><Relationships xmlns="http://schemas.openxmlformats.org/package/2006/relationships"><Relationship Id="rId1" Target="style3.xml" Type="http://schemas.microsoft.com/office/2011/relationships/chartStyle"/><Relationship Id="rId2" Target="colors3.xml" Type="http://schemas.microsoft.com/office/2011/relationships/chartColorStyle"/><Relationship Id="rId3" Target="../theme/themeOverride1.xml" Type="http://schemas.openxmlformats.org/officeDocument/2006/relationships/themeOverride"/><Relationship Id="rId4" Target="../embeddings/Microsoft_Excel_Worksheet2.xlsx" Type="http://schemas.openxmlformats.org/officeDocument/2006/relationships/package"/></Relationships>
</file>

<file path=ppt/charts/_rels/chart4.xml.rels><?xml version="1.0" encoding="UTF-8" standalone="yes"?><Relationships xmlns="http://schemas.openxmlformats.org/package/2006/relationships"><Relationship Id="rId1" Target="style4.xml" Type="http://schemas.microsoft.com/office/2011/relationships/chartStyle"/><Relationship Id="rId2" Target="colors4.xml" Type="http://schemas.microsoft.com/office/2011/relationships/chartColorStyle"/><Relationship Id="rId3" Target="../embeddings/Microsoft_Excel_Worksheet3.xlsx" Type="http://schemas.openxmlformats.org/officeDocument/2006/relationships/package"/></Relationships>
</file>

<file path=ppt/charts/_rels/chart5.xml.rels><?xml version="1.0" encoding="UTF-8" standalone="yes"?><Relationships xmlns="http://schemas.openxmlformats.org/package/2006/relationships"><Relationship Id="rId1" Target="style5.xml" Type="http://schemas.microsoft.com/office/2011/relationships/chartStyle"/><Relationship Id="rId2" Target="colors5.xml" Type="http://schemas.microsoft.com/office/2011/relationships/chartColorStyle"/><Relationship Id="rId3" Target="../embeddings/Microsoft_Excel_Worksheet4.xlsx" Type="http://schemas.openxmlformats.org/officeDocument/2006/relationships/package"/></Relationships>
</file>

<file path=ppt/charts/_rels/chart6.xml.rels><?xml version="1.0" encoding="UTF-8" standalone="yes"?><Relationships xmlns="http://schemas.openxmlformats.org/package/2006/relationships"><Relationship Id="rId1" Target="style6.xml" Type="http://schemas.microsoft.com/office/2011/relationships/chartStyle"/><Relationship Id="rId2" Target="colors6.xml" Type="http://schemas.microsoft.com/office/2011/relationships/chartColorStyle"/><Relationship Id="rId3" Target="../embeddings/Microsoft_Excel_Worksheet5.xlsx" Type="http://schemas.openxmlformats.org/officeDocument/2006/relationships/package"/></Relationships>
</file>

<file path=ppt/charts/_rels/chart7.xml.rels><?xml version="1.0" encoding="UTF-8" standalone="yes"?><Relationships xmlns="http://schemas.openxmlformats.org/package/2006/relationships"><Relationship Id="rId1" Target="style7.xml" Type="http://schemas.microsoft.com/office/2011/relationships/chartStyle"/><Relationship Id="rId2" Target="colors7.xml" Type="http://schemas.microsoft.com/office/2011/relationships/chartColorStyle"/><Relationship Id="rId3" Target="../embeddings/Microsoft_Excel_Worksheet6.xlsx" Type="http://schemas.openxmlformats.org/officeDocument/2006/relationships/package"/></Relationships>
</file>

<file path=ppt/charts/_rels/chart8.xml.rels><?xml version="1.0" encoding="UTF-8" standalone="yes"?><Relationships xmlns="http://schemas.openxmlformats.org/package/2006/relationships"><Relationship Id="rId1" Target="style8.xml" Type="http://schemas.microsoft.com/office/2011/relationships/chartStyle"/><Relationship Id="rId2" Target="colors8.xml" Type="http://schemas.microsoft.com/office/2011/relationships/chartColorStyle"/><Relationship Id="rId3" Target="../embeddings/Microsoft_Excel_Worksheet7.xlsx" Type="http://schemas.openxmlformats.org/officeDocument/2006/relationships/package"/></Relationships>
</file>

<file path=ppt/charts/_rels/chart9.xml.rels><?xml version="1.0" encoding="UTF-8" standalone="yes"?><Relationships xmlns="http://schemas.openxmlformats.org/package/2006/relationships"><Relationship Id="rId1" Target="style9.xml" Type="http://schemas.microsoft.com/office/2011/relationships/chartStyle"/><Relationship Id="rId2" Target="colors9.xml" Type="http://schemas.microsoft.com/office/2011/relationships/chartColorStyle"/><Relationship Id="rId3" Target="../theme/themeOverride2.xml" Type="http://schemas.openxmlformats.org/officeDocument/2006/relationships/themeOverride"/><Relationship Id="rId4" Target="../embeddings/Microsoft_Excel_Worksheet8.xlsx" Type="http://schemas.openxmlformats.org/officeDocument/2006/relationships/packag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'GDP成長率および構成比(重慶)'!$B$21</c:f>
              <c:strCache>
                <c:ptCount val="1"/>
                <c:pt idx="0">
                  <c:v>第一次産業</c:v>
                </c:pt>
              </c:strCache>
            </c:strRef>
          </c:tx>
          <c:spPr>
            <a:ln w="28575" cap="rnd">
              <a:solidFill>
                <a:srgbClr val="92D050"/>
              </a:solidFill>
              <a:round/>
            </a:ln>
            <a:effectLst/>
          </c:spPr>
          <c:marker>
            <c:symbol val="square"/>
            <c:size val="5"/>
            <c:spPr>
              <a:solidFill>
                <a:srgbClr val="92D050"/>
              </a:solidFill>
              <a:ln w="9525">
                <a:solidFill>
                  <a:srgbClr val="92D050"/>
                </a:solidFill>
              </a:ln>
              <a:effectLst/>
            </c:spPr>
          </c:marker>
          <c:cat>
            <c:numRef>
              <c:f>'GDP成長率および構成比(重慶)'!$E$20:$U$20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'GDP成長率および構成比(重慶)'!$E$21:$U$21</c:f>
              <c:numCache>
                <c:formatCode>General</c:formatCode>
                <c:ptCount val="17"/>
                <c:pt idx="0">
                  <c:v>9.3000000000000007</c:v>
                </c:pt>
                <c:pt idx="1">
                  <c:v>8.6999999999999993</c:v>
                </c:pt>
                <c:pt idx="2">
                  <c:v>8.4</c:v>
                </c:pt>
                <c:pt idx="3">
                  <c:v>8.1999999999999993</c:v>
                </c:pt>
                <c:pt idx="4">
                  <c:v>7.9</c:v>
                </c:pt>
                <c:pt idx="5">
                  <c:v>7.4</c:v>
                </c:pt>
                <c:pt idx="6">
                  <c:v>7.3</c:v>
                </c:pt>
                <c:pt idx="7">
                  <c:v>7.4</c:v>
                </c:pt>
                <c:pt idx="8">
                  <c:v>6.9</c:v>
                </c:pt>
                <c:pt idx="9">
                  <c:v>6.8</c:v>
                </c:pt>
                <c:pt idx="10">
                  <c:v>6.6</c:v>
                </c:pt>
                <c:pt idx="11">
                  <c:v>7.2</c:v>
                </c:pt>
                <c:pt idx="12">
                  <c:v>6.9</c:v>
                </c:pt>
                <c:pt idx="13">
                  <c:v>6.9</c:v>
                </c:pt>
                <c:pt idx="14">
                  <c:v>6.9</c:v>
                </c:pt>
                <c:pt idx="15">
                  <c:v>6.6</c:v>
                </c:pt>
                <c:pt idx="16">
                  <c:v>6.3</c:v>
                </c:pt>
              </c:numCache>
            </c:numRef>
          </c:val>
          <c:smooth val="0"/>
          <c:extLst>
            <c:ext xmlns:c16="http://schemas.microsoft.com/office/drawing/2014/chart" uri="{C3380CC4-5D6E-409C-BE32-E72D297353CC}">
              <c16:uniqueId val="{00000000-95E4-4EAC-BA2F-CE8F545D7C01}"/>
            </c:ext>
          </c:extLst>
        </c:ser>
        <c:ser>
          <c:idx val="1"/>
          <c:order val="1"/>
          <c:tx>
            <c:strRef>
              <c:f>'GDP成長率および構成比(重慶)'!$B$22</c:f>
              <c:strCache>
                <c:ptCount val="1"/>
                <c:pt idx="0">
                  <c:v>第二次産業</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cat>
            <c:numRef>
              <c:f>'GDP成長率および構成比(重慶)'!$E$20:$U$20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'GDP成長率および構成比(重慶)'!$E$22:$U$22</c:f>
              <c:numCache>
                <c:formatCode>General</c:formatCode>
                <c:ptCount val="17"/>
                <c:pt idx="0">
                  <c:v>52.8</c:v>
                </c:pt>
                <c:pt idx="1">
                  <c:v>55.2</c:v>
                </c:pt>
                <c:pt idx="2">
                  <c:v>55.4</c:v>
                </c:pt>
                <c:pt idx="3">
                  <c:v>53.9</c:v>
                </c:pt>
                <c:pt idx="4">
                  <c:v>50.5</c:v>
                </c:pt>
                <c:pt idx="5">
                  <c:v>45.8</c:v>
                </c:pt>
                <c:pt idx="6">
                  <c:v>45</c:v>
                </c:pt>
                <c:pt idx="7">
                  <c:v>44.2</c:v>
                </c:pt>
                <c:pt idx="8">
                  <c:v>44.1</c:v>
                </c:pt>
                <c:pt idx="9">
                  <c:v>40.9</c:v>
                </c:pt>
                <c:pt idx="10">
                  <c:v>40.200000000000003</c:v>
                </c:pt>
                <c:pt idx="11">
                  <c:v>40</c:v>
                </c:pt>
                <c:pt idx="12">
                  <c:v>40.1</c:v>
                </c:pt>
                <c:pt idx="13">
                  <c:v>40.1</c:v>
                </c:pt>
                <c:pt idx="14">
                  <c:v>38.799999999999997</c:v>
                </c:pt>
                <c:pt idx="15">
                  <c:v>36.299999999999997</c:v>
                </c:pt>
                <c:pt idx="16">
                  <c:v>34.9</c:v>
                </c:pt>
              </c:numCache>
            </c:numRef>
          </c:val>
          <c:smooth val="0"/>
          <c:extLst>
            <c:ext xmlns:c16="http://schemas.microsoft.com/office/drawing/2014/chart" uri="{C3380CC4-5D6E-409C-BE32-E72D297353CC}">
              <c16:uniqueId val="{00000001-95E4-4EAC-BA2F-CE8F545D7C01}"/>
            </c:ext>
          </c:extLst>
        </c:ser>
        <c:ser>
          <c:idx val="2"/>
          <c:order val="2"/>
          <c:tx>
            <c:strRef>
              <c:f>'GDP成長率および構成比(重慶)'!$B$23</c:f>
              <c:strCache>
                <c:ptCount val="1"/>
                <c:pt idx="0">
                  <c:v>第三次産業</c:v>
                </c:pt>
              </c:strCache>
            </c:strRef>
          </c:tx>
          <c:spPr>
            <a:ln w="28575" cap="rnd">
              <a:solidFill>
                <a:srgbClr val="00B0F0"/>
              </a:solidFill>
              <a:round/>
            </a:ln>
            <a:effectLst/>
          </c:spPr>
          <c:marker>
            <c:symbol val="square"/>
            <c:size val="5"/>
            <c:spPr>
              <a:solidFill>
                <a:srgbClr val="00B0F0"/>
              </a:solidFill>
              <a:ln w="9525">
                <a:noFill/>
              </a:ln>
              <a:effectLst/>
            </c:spPr>
          </c:marker>
          <c:cat>
            <c:numRef>
              <c:f>'GDP成長率および構成比(重慶)'!$E$20:$U$20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'GDP成長率および構成比(重慶)'!$E$23:$U$23</c:f>
              <c:numCache>
                <c:formatCode>General</c:formatCode>
                <c:ptCount val="17"/>
                <c:pt idx="0">
                  <c:v>37.9</c:v>
                </c:pt>
                <c:pt idx="1">
                  <c:v>36.1</c:v>
                </c:pt>
                <c:pt idx="2">
                  <c:v>36.200000000000003</c:v>
                </c:pt>
                <c:pt idx="3">
                  <c:v>37.9</c:v>
                </c:pt>
                <c:pt idx="4">
                  <c:v>41.6</c:v>
                </c:pt>
                <c:pt idx="5">
                  <c:v>46.8</c:v>
                </c:pt>
                <c:pt idx="6">
                  <c:v>47.7</c:v>
                </c:pt>
                <c:pt idx="7">
                  <c:v>48.4</c:v>
                </c:pt>
                <c:pt idx="8">
                  <c:v>49</c:v>
                </c:pt>
                <c:pt idx="9">
                  <c:v>52.3</c:v>
                </c:pt>
                <c:pt idx="10">
                  <c:v>53.2</c:v>
                </c:pt>
                <c:pt idx="11">
                  <c:v>52.8</c:v>
                </c:pt>
                <c:pt idx="12">
                  <c:v>53</c:v>
                </c:pt>
                <c:pt idx="13">
                  <c:v>53</c:v>
                </c:pt>
                <c:pt idx="14">
                  <c:v>54.3</c:v>
                </c:pt>
                <c:pt idx="15">
                  <c:v>57.1</c:v>
                </c:pt>
                <c:pt idx="16">
                  <c:v>58.8</c:v>
                </c:pt>
              </c:numCache>
            </c:numRef>
          </c:val>
          <c:smooth val="0"/>
          <c:extLst>
            <c:ext xmlns:c16="http://schemas.microsoft.com/office/drawing/2014/chart" uri="{C3380CC4-5D6E-409C-BE32-E72D297353CC}">
              <c16:uniqueId val="{00000002-95E4-4EAC-BA2F-CE8F545D7C01}"/>
            </c:ext>
          </c:extLst>
        </c:ser>
        <c:dLbls>
          <c:showLegendKey val="0"/>
          <c:showVal val="0"/>
          <c:showCatName val="0"/>
          <c:showSerName val="0"/>
          <c:showPercent val="0"/>
          <c:showBubbleSize val="0"/>
        </c:dLbls>
        <c:marker val="1"/>
        <c:smooth val="0"/>
        <c:axId val="598221136"/>
        <c:axId val="598214576"/>
      </c:lineChart>
      <c:catAx>
        <c:axId val="59822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8214576"/>
        <c:crosses val="autoZero"/>
        <c:auto val="1"/>
        <c:lblAlgn val="ctr"/>
        <c:lblOffset val="100"/>
        <c:tickLblSkip val="2"/>
        <c:noMultiLvlLbl val="0"/>
      </c:catAx>
      <c:valAx>
        <c:axId val="59821457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822113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四川省の対外貿易!$B$5</c:f>
              <c:strCache>
                <c:ptCount val="1"/>
                <c:pt idx="0">
                  <c:v>貿易総額</c:v>
                </c:pt>
              </c:strCache>
            </c:strRef>
          </c:tx>
          <c:spPr>
            <a:ln w="28575" cap="rnd">
              <a:solidFill>
                <a:sysClr val="windowText" lastClr="000000"/>
              </a:solidFill>
              <a:round/>
            </a:ln>
            <a:effectLst/>
          </c:spPr>
          <c:marker>
            <c:symbol val="square"/>
            <c:size val="5"/>
            <c:spPr>
              <a:solidFill>
                <a:schemeClr val="tx1"/>
              </a:solidFill>
              <a:ln w="9525">
                <a:solidFill>
                  <a:sysClr val="windowText" lastClr="000000"/>
                </a:solidFill>
              </a:ln>
              <a:effectLst/>
            </c:spPr>
          </c:marker>
          <c:cat>
            <c:numRef>
              <c:f>四川省の対外貿易!$C$4:$K$4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四川省の対外貿易!$C$5:$K$5</c:f>
              <c:numCache>
                <c:formatCode>General</c:formatCode>
                <c:ptCount val="9"/>
                <c:pt idx="0">
                  <c:v>4605.8999999999996</c:v>
                </c:pt>
                <c:pt idx="1">
                  <c:v>5947.9</c:v>
                </c:pt>
                <c:pt idx="2">
                  <c:v>6765.9</c:v>
                </c:pt>
                <c:pt idx="3">
                  <c:v>8081.9</c:v>
                </c:pt>
                <c:pt idx="4">
                  <c:v>9513.6</c:v>
                </c:pt>
                <c:pt idx="5">
                  <c:v>10076.700000000001</c:v>
                </c:pt>
                <c:pt idx="6">
                  <c:v>9574.9</c:v>
                </c:pt>
                <c:pt idx="7">
                  <c:v>10457.200000000001</c:v>
                </c:pt>
                <c:pt idx="8">
                  <c:v>10318.1</c:v>
                </c:pt>
              </c:numCache>
            </c:numRef>
          </c:val>
          <c:smooth val="0"/>
          <c:extLst>
            <c:ext xmlns:c16="http://schemas.microsoft.com/office/drawing/2014/chart" uri="{C3380CC4-5D6E-409C-BE32-E72D297353CC}">
              <c16:uniqueId val="{00000000-E236-4581-974C-68428263836E}"/>
            </c:ext>
          </c:extLst>
        </c:ser>
        <c:ser>
          <c:idx val="1"/>
          <c:order val="1"/>
          <c:tx>
            <c:strRef>
              <c:f>四川省の対外貿易!$B$6</c:f>
              <c:strCache>
                <c:ptCount val="1"/>
                <c:pt idx="0">
                  <c:v>輸出</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四川省の対外貿易!$C$4:$K$4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四川省の対外貿易!$C$6:$K$6</c:f>
              <c:numCache>
                <c:formatCode>0</c:formatCode>
                <c:ptCount val="9"/>
                <c:pt idx="0">
                  <c:v>2538.5</c:v>
                </c:pt>
                <c:pt idx="1">
                  <c:v>3334.8</c:v>
                </c:pt>
                <c:pt idx="2">
                  <c:v>3892.3</c:v>
                </c:pt>
                <c:pt idx="3">
                  <c:v>4654.3</c:v>
                </c:pt>
                <c:pt idx="4">
                  <c:v>5708.7</c:v>
                </c:pt>
                <c:pt idx="5">
                  <c:v>6215.2</c:v>
                </c:pt>
                <c:pt idx="6">
                  <c:v>6033.9</c:v>
                </c:pt>
                <c:pt idx="7">
                  <c:v>6177.7</c:v>
                </c:pt>
                <c:pt idx="8">
                  <c:v>6086.5</c:v>
                </c:pt>
              </c:numCache>
            </c:numRef>
          </c:val>
          <c:smooth val="0"/>
          <c:extLst>
            <c:ext xmlns:c16="http://schemas.microsoft.com/office/drawing/2014/chart" uri="{C3380CC4-5D6E-409C-BE32-E72D297353CC}">
              <c16:uniqueId val="{00000001-E236-4581-974C-68428263836E}"/>
            </c:ext>
          </c:extLst>
        </c:ser>
        <c:ser>
          <c:idx val="2"/>
          <c:order val="2"/>
          <c:tx>
            <c:strRef>
              <c:f>四川省の対外貿易!$B$7</c:f>
              <c:strCache>
                <c:ptCount val="1"/>
                <c:pt idx="0">
                  <c:v>輸入</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cat>
            <c:numRef>
              <c:f>四川省の対外貿易!$C$4:$K$4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四川省の対外貿易!$C$7:$K$7</c:f>
              <c:numCache>
                <c:formatCode>0</c:formatCode>
                <c:ptCount val="9"/>
                <c:pt idx="0">
                  <c:v>2067.4</c:v>
                </c:pt>
                <c:pt idx="1">
                  <c:v>2613.1</c:v>
                </c:pt>
                <c:pt idx="2">
                  <c:v>2873.6</c:v>
                </c:pt>
                <c:pt idx="3">
                  <c:v>3427.5</c:v>
                </c:pt>
                <c:pt idx="4">
                  <c:v>3804.9</c:v>
                </c:pt>
                <c:pt idx="5">
                  <c:v>3861.6</c:v>
                </c:pt>
                <c:pt idx="6">
                  <c:v>3541</c:v>
                </c:pt>
                <c:pt idx="7">
                  <c:v>4279.5</c:v>
                </c:pt>
                <c:pt idx="8">
                  <c:v>4231.6000000000004</c:v>
                </c:pt>
              </c:numCache>
            </c:numRef>
          </c:val>
          <c:smooth val="0"/>
          <c:extLst>
            <c:ext xmlns:c16="http://schemas.microsoft.com/office/drawing/2014/chart" uri="{C3380CC4-5D6E-409C-BE32-E72D297353CC}">
              <c16:uniqueId val="{00000002-E236-4581-974C-68428263836E}"/>
            </c:ext>
          </c:extLst>
        </c:ser>
        <c:dLbls>
          <c:showLegendKey val="0"/>
          <c:showVal val="0"/>
          <c:showCatName val="0"/>
          <c:showSerName val="0"/>
          <c:showPercent val="0"/>
          <c:showBubbleSize val="0"/>
        </c:dLbls>
        <c:marker val="1"/>
        <c:smooth val="0"/>
        <c:axId val="620152688"/>
        <c:axId val="620155640"/>
      </c:lineChart>
      <c:catAx>
        <c:axId val="62015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0155640"/>
        <c:crosses val="autoZero"/>
        <c:auto val="1"/>
        <c:lblAlgn val="ctr"/>
        <c:lblOffset val="100"/>
        <c:noMultiLvlLbl val="0"/>
      </c:catAx>
      <c:valAx>
        <c:axId val="620155640"/>
        <c:scaling>
          <c:orientation val="minMax"/>
          <c:max val="12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015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0953022528541"/>
          <c:y val="4.1810749642498639E-2"/>
          <c:w val="0.64655577293842603"/>
          <c:h val="0.81578997775081508"/>
        </c:manualLayout>
      </c:layout>
      <c:doughnutChart>
        <c:varyColors val="1"/>
        <c:ser>
          <c:idx val="0"/>
          <c:order val="0"/>
          <c:tx>
            <c:strRef>
              <c:f>Sheet1!$B$1</c:f>
              <c:strCache>
                <c:ptCount val="1"/>
                <c:pt idx="0">
                  <c:v>構成比</c:v>
                </c:pt>
              </c:strCache>
            </c:strRef>
          </c:tx>
          <c:spPr>
            <a:solidFill>
              <a:schemeClr val="lt1"/>
            </a:solidFill>
            <a:ln w="19050">
              <a:solidFill>
                <a:schemeClr val="tx1"/>
              </a:solidFill>
            </a:ln>
            <a:effectLst/>
          </c:spPr>
          <c:dPt>
            <c:idx val="0"/>
            <c:bubble3D val="0"/>
            <c:spPr>
              <a:solidFill>
                <a:schemeClr val="accent1">
                  <a:lumMod val="60000"/>
                  <a:lumOff val="40000"/>
                </a:schemeClr>
              </a:solidFill>
              <a:ln w="19050">
                <a:solidFill>
                  <a:schemeClr val="tx1"/>
                </a:solidFill>
              </a:ln>
              <a:effectLst/>
            </c:spPr>
            <c:extLst>
              <c:ext xmlns:c16="http://schemas.microsoft.com/office/drawing/2014/chart" uri="{C3380CC4-5D6E-409C-BE32-E72D297353CC}">
                <c16:uniqueId val="{00000001-3B2B-4439-A343-707D89C40173}"/>
              </c:ext>
            </c:extLst>
          </c:dPt>
          <c:dPt>
            <c:idx val="1"/>
            <c:bubble3D val="0"/>
            <c:spPr>
              <a:solidFill>
                <a:srgbClr val="66FF66"/>
              </a:solidFill>
              <a:ln w="19050">
                <a:solidFill>
                  <a:schemeClr val="tx1"/>
                </a:solidFill>
              </a:ln>
              <a:effectLst/>
            </c:spPr>
            <c:extLst>
              <c:ext xmlns:c16="http://schemas.microsoft.com/office/drawing/2014/chart" uri="{C3380CC4-5D6E-409C-BE32-E72D297353CC}">
                <c16:uniqueId val="{00000003-3B2B-4439-A343-707D89C40173}"/>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3B2B-4439-A343-707D89C40173}"/>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3B2B-4439-A343-707D89C40173}"/>
              </c:ext>
            </c:extLst>
          </c:dPt>
          <c:dLbls>
            <c:dLbl>
              <c:idx val="1"/>
              <c:layout>
                <c:manualLayout>
                  <c:x val="-0.20343104702273662"/>
                  <c:y val="3.06541419523776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B2B-4439-A343-707D89C40173}"/>
                </c:ext>
              </c:extLst>
            </c:dLbl>
            <c:dLbl>
              <c:idx val="2"/>
              <c:layout>
                <c:manualLayout>
                  <c:x val="-0.19812583668005354"/>
                  <c:y val="-0.1031592171812894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B2B-4439-A343-707D89C4017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Sheet1!$A$2:$A$5</c:f>
              <c:strCache>
                <c:ptCount val="4"/>
                <c:pt idx="0">
                  <c:v>水力</c:v>
                </c:pt>
                <c:pt idx="1">
                  <c:v>風力</c:v>
                </c:pt>
                <c:pt idx="2">
                  <c:v>太陽光</c:v>
                </c:pt>
                <c:pt idx="3">
                  <c:v>火力</c:v>
                </c:pt>
              </c:strCache>
            </c:strRef>
          </c:cat>
          <c:val>
            <c:numRef>
              <c:f>Sheet1!$B$2:$B$5</c:f>
              <c:numCache>
                <c:formatCode>0.00%</c:formatCode>
                <c:ptCount val="4"/>
                <c:pt idx="0">
                  <c:v>0.75470000000000004</c:v>
                </c:pt>
                <c:pt idx="1">
                  <c:v>3.7199999999999997E-2</c:v>
                </c:pt>
                <c:pt idx="2">
                  <c:v>1.61E-2</c:v>
                </c:pt>
                <c:pt idx="3">
                  <c:v>0.19189999999999999</c:v>
                </c:pt>
              </c:numCache>
            </c:numRef>
          </c:val>
          <c:extLst>
            <c:ext xmlns:c16="http://schemas.microsoft.com/office/drawing/2014/chart" uri="{C3380CC4-5D6E-409C-BE32-E72D297353CC}">
              <c16:uniqueId val="{00000008-3B2B-4439-A343-707D89C40173}"/>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'GDP成長率および構成比(貴州)'!$B$21</c:f>
              <c:strCache>
                <c:ptCount val="1"/>
                <c:pt idx="0">
                  <c:v>第一次産業</c:v>
                </c:pt>
              </c:strCache>
            </c:strRef>
          </c:tx>
          <c:spPr>
            <a:ln w="28575" cap="rnd">
              <a:solidFill>
                <a:srgbClr val="92D050"/>
              </a:solidFill>
              <a:round/>
            </a:ln>
            <a:effectLst/>
          </c:spPr>
          <c:marker>
            <c:symbol val="square"/>
            <c:size val="5"/>
            <c:spPr>
              <a:solidFill>
                <a:srgbClr val="92D050"/>
              </a:solidFill>
              <a:ln w="9525">
                <a:solidFill>
                  <a:srgbClr val="92D050"/>
                </a:solidFill>
              </a:ln>
              <a:effectLst/>
            </c:spPr>
          </c:marker>
          <c:cat>
            <c:numRef>
              <c:f>'GDP成長率および構成比(貴州)'!$E$20:$U$20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'GDP成長率および構成比(貴州)'!$E$21:$U$21</c:f>
              <c:numCache>
                <c:formatCode>General</c:formatCode>
                <c:ptCount val="17"/>
                <c:pt idx="0">
                  <c:v>14.2</c:v>
                </c:pt>
                <c:pt idx="1">
                  <c:v>13.7</c:v>
                </c:pt>
                <c:pt idx="2">
                  <c:v>12.7</c:v>
                </c:pt>
                <c:pt idx="3">
                  <c:v>13.1</c:v>
                </c:pt>
                <c:pt idx="4">
                  <c:v>12.9</c:v>
                </c:pt>
                <c:pt idx="5">
                  <c:v>13.8</c:v>
                </c:pt>
                <c:pt idx="6">
                  <c:v>15.6</c:v>
                </c:pt>
                <c:pt idx="7">
                  <c:v>15.8</c:v>
                </c:pt>
                <c:pt idx="8">
                  <c:v>14.9</c:v>
                </c:pt>
                <c:pt idx="9">
                  <c:v>14.6</c:v>
                </c:pt>
                <c:pt idx="10">
                  <c:v>13.6</c:v>
                </c:pt>
                <c:pt idx="11">
                  <c:v>14.2</c:v>
                </c:pt>
                <c:pt idx="12">
                  <c:v>13.9</c:v>
                </c:pt>
                <c:pt idx="13">
                  <c:v>14.2</c:v>
                </c:pt>
                <c:pt idx="14">
                  <c:v>13.8</c:v>
                </c:pt>
                <c:pt idx="15">
                  <c:v>13.1</c:v>
                </c:pt>
                <c:pt idx="16">
                  <c:v>12.8</c:v>
                </c:pt>
              </c:numCache>
            </c:numRef>
          </c:val>
          <c:smooth val="0"/>
          <c:extLst>
            <c:ext xmlns:c16="http://schemas.microsoft.com/office/drawing/2014/chart" uri="{C3380CC4-5D6E-409C-BE32-E72D297353CC}">
              <c16:uniqueId val="{00000000-FC9E-40C3-8B9A-7E30893F9861}"/>
            </c:ext>
          </c:extLst>
        </c:ser>
        <c:ser>
          <c:idx val="1"/>
          <c:order val="1"/>
          <c:tx>
            <c:strRef>
              <c:f>'GDP成長率および構成比(貴州)'!$B$22</c:f>
              <c:strCache>
                <c:ptCount val="1"/>
                <c:pt idx="0">
                  <c:v>第二次産業</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cat>
            <c:numRef>
              <c:f>'GDP成長率および構成比(貴州)'!$E$20:$U$20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'GDP成長率および構成比(貴州)'!$E$22:$U$22</c:f>
              <c:numCache>
                <c:formatCode>General</c:formatCode>
                <c:ptCount val="17"/>
                <c:pt idx="0">
                  <c:v>37.9</c:v>
                </c:pt>
                <c:pt idx="1">
                  <c:v>39.200000000000003</c:v>
                </c:pt>
                <c:pt idx="2">
                  <c:v>40.9</c:v>
                </c:pt>
                <c:pt idx="3">
                  <c:v>39</c:v>
                </c:pt>
                <c:pt idx="4">
                  <c:v>40.5</c:v>
                </c:pt>
                <c:pt idx="5">
                  <c:v>41.6</c:v>
                </c:pt>
                <c:pt idx="6">
                  <c:v>39.5</c:v>
                </c:pt>
                <c:pt idx="7">
                  <c:v>39.5</c:v>
                </c:pt>
                <c:pt idx="8">
                  <c:v>40.200000000000003</c:v>
                </c:pt>
                <c:pt idx="9">
                  <c:v>38.9</c:v>
                </c:pt>
                <c:pt idx="10">
                  <c:v>36.1</c:v>
                </c:pt>
                <c:pt idx="11">
                  <c:v>34.799999999999997</c:v>
                </c:pt>
                <c:pt idx="12">
                  <c:v>35.700000000000003</c:v>
                </c:pt>
                <c:pt idx="13">
                  <c:v>35.299999999999997</c:v>
                </c:pt>
                <c:pt idx="14">
                  <c:v>35</c:v>
                </c:pt>
                <c:pt idx="15">
                  <c:v>31.3</c:v>
                </c:pt>
                <c:pt idx="16">
                  <c:v>33.6</c:v>
                </c:pt>
              </c:numCache>
            </c:numRef>
          </c:val>
          <c:smooth val="0"/>
          <c:extLst>
            <c:ext xmlns:c16="http://schemas.microsoft.com/office/drawing/2014/chart" uri="{C3380CC4-5D6E-409C-BE32-E72D297353CC}">
              <c16:uniqueId val="{00000001-FC9E-40C3-8B9A-7E30893F9861}"/>
            </c:ext>
          </c:extLst>
        </c:ser>
        <c:ser>
          <c:idx val="2"/>
          <c:order val="2"/>
          <c:tx>
            <c:strRef>
              <c:f>'GDP成長率および構成比(貴州)'!$B$23</c:f>
              <c:strCache>
                <c:ptCount val="1"/>
                <c:pt idx="0">
                  <c:v>第三次産業</c:v>
                </c:pt>
              </c:strCache>
            </c:strRef>
          </c:tx>
          <c:spPr>
            <a:ln w="28575" cap="rnd">
              <a:solidFill>
                <a:srgbClr val="00B0F0"/>
              </a:solidFill>
              <a:round/>
            </a:ln>
            <a:effectLst/>
          </c:spPr>
          <c:marker>
            <c:symbol val="square"/>
            <c:size val="5"/>
            <c:spPr>
              <a:solidFill>
                <a:srgbClr val="00B0F0"/>
              </a:solidFill>
              <a:ln w="9525">
                <a:solidFill>
                  <a:srgbClr val="00B0F0"/>
                </a:solidFill>
              </a:ln>
              <a:effectLst/>
            </c:spPr>
          </c:marker>
          <c:cat>
            <c:numRef>
              <c:f>'GDP成長率および構成比(貴州)'!$E$20:$U$20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'GDP成長率および構成比(貴州)'!$E$23:$U$23</c:f>
              <c:numCache>
                <c:formatCode>General</c:formatCode>
                <c:ptCount val="17"/>
                <c:pt idx="0">
                  <c:v>47.9</c:v>
                </c:pt>
                <c:pt idx="1">
                  <c:v>47.1</c:v>
                </c:pt>
                <c:pt idx="2">
                  <c:v>46.4</c:v>
                </c:pt>
                <c:pt idx="3">
                  <c:v>47.9</c:v>
                </c:pt>
                <c:pt idx="4">
                  <c:v>46.6</c:v>
                </c:pt>
                <c:pt idx="5">
                  <c:v>44.6</c:v>
                </c:pt>
                <c:pt idx="6">
                  <c:v>44.9</c:v>
                </c:pt>
                <c:pt idx="7">
                  <c:v>44.7</c:v>
                </c:pt>
                <c:pt idx="8">
                  <c:v>44.9</c:v>
                </c:pt>
                <c:pt idx="9">
                  <c:v>46.5</c:v>
                </c:pt>
                <c:pt idx="10">
                  <c:v>50.3</c:v>
                </c:pt>
                <c:pt idx="11">
                  <c:v>50.9</c:v>
                </c:pt>
                <c:pt idx="12">
                  <c:v>50.4</c:v>
                </c:pt>
                <c:pt idx="13">
                  <c:v>50.5</c:v>
                </c:pt>
                <c:pt idx="14">
                  <c:v>51.2</c:v>
                </c:pt>
                <c:pt idx="15">
                  <c:v>55.6</c:v>
                </c:pt>
                <c:pt idx="16">
                  <c:v>56.2</c:v>
                </c:pt>
              </c:numCache>
            </c:numRef>
          </c:val>
          <c:smooth val="0"/>
          <c:extLst>
            <c:ext xmlns:c16="http://schemas.microsoft.com/office/drawing/2014/chart" uri="{C3380CC4-5D6E-409C-BE32-E72D297353CC}">
              <c16:uniqueId val="{00000002-FC9E-40C3-8B9A-7E30893F9861}"/>
            </c:ext>
          </c:extLst>
        </c:ser>
        <c:dLbls>
          <c:showLegendKey val="0"/>
          <c:showVal val="0"/>
          <c:showCatName val="0"/>
          <c:showSerName val="0"/>
          <c:showPercent val="0"/>
          <c:showBubbleSize val="0"/>
        </c:dLbls>
        <c:marker val="1"/>
        <c:smooth val="0"/>
        <c:axId val="655295728"/>
        <c:axId val="655293104"/>
      </c:lineChart>
      <c:catAx>
        <c:axId val="65529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5293104"/>
        <c:crosses val="autoZero"/>
        <c:auto val="1"/>
        <c:lblAlgn val="ctr"/>
        <c:lblOffset val="100"/>
        <c:tickLblSkip val="2"/>
        <c:noMultiLvlLbl val="0"/>
      </c:catAx>
      <c:valAx>
        <c:axId val="65529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5295728"/>
        <c:crosses val="autoZero"/>
        <c:crossBetween val="between"/>
      </c:valAx>
      <c:spPr>
        <a:noFill/>
        <a:ln>
          <a:noFill/>
        </a:ln>
        <a:effectLst/>
      </c:spPr>
    </c:plotArea>
    <c:legend>
      <c:legendPos val="b"/>
      <c:layout>
        <c:manualLayout>
          <c:xMode val="edge"/>
          <c:yMode val="edge"/>
          <c:x val="0.18141264384386721"/>
          <c:y val="0.88423843760075249"/>
          <c:w val="0.6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'GDP成長率および構成比(貴州)'!$B$2</c:f>
              <c:strCache>
                <c:ptCount val="1"/>
                <c:pt idx="0">
                  <c:v>中国全体</c:v>
                </c:pt>
              </c:strCache>
            </c:strRef>
          </c:tx>
          <c:spPr>
            <a:ln w="28575" cap="rnd">
              <a:solidFill>
                <a:schemeClr val="bg1">
                  <a:lumMod val="65000"/>
                </a:schemeClr>
              </a:solidFill>
              <a:prstDash val="sysDash"/>
              <a:round/>
            </a:ln>
            <a:effectLst/>
          </c:spPr>
          <c:marker>
            <c:symbol val="square"/>
            <c:size val="5"/>
            <c:spPr>
              <a:solidFill>
                <a:schemeClr val="bg1">
                  <a:lumMod val="65000"/>
                </a:schemeClr>
              </a:solidFill>
              <a:ln w="9525">
                <a:solidFill>
                  <a:schemeClr val="bg1">
                    <a:lumMod val="65000"/>
                  </a:schemeClr>
                </a:solidFill>
                <a:prstDash val="sysDash"/>
              </a:ln>
              <a:effectLst/>
            </c:spPr>
          </c:marker>
          <c:cat>
            <c:numRef>
              <c:f>'GDP成長率および構成比(貴州)'!$E$1:$U$1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'GDP成長率および構成比(貴州)'!$E$2:$U$2</c:f>
              <c:numCache>
                <c:formatCode>0%</c:formatCode>
                <c:ptCount val="17"/>
                <c:pt idx="0">
                  <c:v>9.5000000000000001E-2</c:v>
                </c:pt>
                <c:pt idx="1">
                  <c:v>0.10299999999999999</c:v>
                </c:pt>
                <c:pt idx="2">
                  <c:v>9.1999999999999998E-2</c:v>
                </c:pt>
                <c:pt idx="3">
                  <c:v>7.8E-2</c:v>
                </c:pt>
                <c:pt idx="4">
                  <c:v>7.6999999999999999E-2</c:v>
                </c:pt>
                <c:pt idx="5">
                  <c:v>7.3999999999999996E-2</c:v>
                </c:pt>
                <c:pt idx="6">
                  <c:v>6.9000000000000006E-2</c:v>
                </c:pt>
                <c:pt idx="7">
                  <c:v>6.7000000000000004E-2</c:v>
                </c:pt>
                <c:pt idx="8">
                  <c:v>6.9000000000000006E-2</c:v>
                </c:pt>
                <c:pt idx="9">
                  <c:v>6.6000000000000003E-2</c:v>
                </c:pt>
                <c:pt idx="10">
                  <c:v>6.0999999999999999E-2</c:v>
                </c:pt>
                <c:pt idx="11">
                  <c:v>2.3E-2</c:v>
                </c:pt>
                <c:pt idx="12">
                  <c:v>8.1000000000000003E-2</c:v>
                </c:pt>
                <c:pt idx="13">
                  <c:v>0.03</c:v>
                </c:pt>
                <c:pt idx="14">
                  <c:v>5.1999999999999998E-2</c:v>
                </c:pt>
                <c:pt idx="15">
                  <c:v>0.05</c:v>
                </c:pt>
                <c:pt idx="16">
                  <c:v>0.05</c:v>
                </c:pt>
              </c:numCache>
            </c:numRef>
          </c:val>
          <c:smooth val="0"/>
          <c:extLst>
            <c:ext xmlns:c16="http://schemas.microsoft.com/office/drawing/2014/chart" uri="{C3380CC4-5D6E-409C-BE32-E72D297353CC}">
              <c16:uniqueId val="{00000000-4737-4925-8135-1DF5E892050E}"/>
            </c:ext>
          </c:extLst>
        </c:ser>
        <c:ser>
          <c:idx val="1"/>
          <c:order val="1"/>
          <c:tx>
            <c:strRef>
              <c:f>'GDP成長率および構成比(貴州)'!$B$3</c:f>
              <c:strCache>
                <c:ptCount val="1"/>
                <c:pt idx="0">
                  <c:v>貴州省</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cat>
            <c:numRef>
              <c:f>'GDP成長率および構成比(貴州)'!$E$1:$U$1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'GDP成長率および構成比(貴州)'!$E$3:$U$3</c:f>
              <c:numCache>
                <c:formatCode>0%</c:formatCode>
                <c:ptCount val="17"/>
                <c:pt idx="0">
                  <c:v>0.112</c:v>
                </c:pt>
                <c:pt idx="1">
                  <c:v>0.128</c:v>
                </c:pt>
                <c:pt idx="2">
                  <c:v>0.15</c:v>
                </c:pt>
                <c:pt idx="3">
                  <c:v>0.13600000000000001</c:v>
                </c:pt>
                <c:pt idx="4">
                  <c:v>0.125</c:v>
                </c:pt>
                <c:pt idx="5">
                  <c:v>0.108</c:v>
                </c:pt>
                <c:pt idx="6">
                  <c:v>0.107</c:v>
                </c:pt>
                <c:pt idx="7">
                  <c:v>0.105</c:v>
                </c:pt>
                <c:pt idx="8">
                  <c:v>0.10199999999999999</c:v>
                </c:pt>
                <c:pt idx="9">
                  <c:v>9.0999999999999998E-2</c:v>
                </c:pt>
                <c:pt idx="10">
                  <c:v>8.3000000000000004E-2</c:v>
                </c:pt>
                <c:pt idx="11">
                  <c:v>4.4999999999999998E-2</c:v>
                </c:pt>
                <c:pt idx="12">
                  <c:v>8.1000000000000003E-2</c:v>
                </c:pt>
                <c:pt idx="13">
                  <c:v>1.2E-2</c:v>
                </c:pt>
                <c:pt idx="14">
                  <c:v>4.9000000000000002E-2</c:v>
                </c:pt>
                <c:pt idx="15" formatCode="0.00%">
                  <c:v>5.2999999999999999E-2</c:v>
                </c:pt>
                <c:pt idx="16" formatCode="0.00%">
                  <c:v>4.9000000000000002E-2</c:v>
                </c:pt>
              </c:numCache>
            </c:numRef>
          </c:val>
          <c:smooth val="0"/>
          <c:extLst>
            <c:ext xmlns:c16="http://schemas.microsoft.com/office/drawing/2014/chart" uri="{C3380CC4-5D6E-409C-BE32-E72D297353CC}">
              <c16:uniqueId val="{00000001-4737-4925-8135-1DF5E892050E}"/>
            </c:ext>
          </c:extLst>
        </c:ser>
        <c:dLbls>
          <c:showLegendKey val="0"/>
          <c:showVal val="0"/>
          <c:showCatName val="0"/>
          <c:showSerName val="0"/>
          <c:showPercent val="0"/>
          <c:showBubbleSize val="0"/>
        </c:dLbls>
        <c:marker val="1"/>
        <c:smooth val="0"/>
        <c:axId val="526337192"/>
        <c:axId val="526337848"/>
      </c:lineChart>
      <c:catAx>
        <c:axId val="5263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848"/>
        <c:crosses val="autoZero"/>
        <c:auto val="1"/>
        <c:lblAlgn val="ctr"/>
        <c:lblOffset val="100"/>
        <c:tickLblSkip val="2"/>
        <c:tickMarkSkip val="2"/>
        <c:noMultiLvlLbl val="0"/>
      </c:catAx>
      <c:valAx>
        <c:axId val="526337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192"/>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貴州省の対外貿易!$D$7</c:f>
              <c:strCache>
                <c:ptCount val="1"/>
                <c:pt idx="0">
                  <c:v>貿易総額</c:v>
                </c:pt>
              </c:strCache>
            </c:strRef>
          </c:tx>
          <c:spPr>
            <a:ln w="28575" cap="rnd">
              <a:solidFill>
                <a:schemeClr val="tx1"/>
              </a:solidFill>
              <a:round/>
            </a:ln>
            <a:effectLst/>
          </c:spPr>
          <c:marker>
            <c:symbol val="square"/>
            <c:size val="5"/>
            <c:spPr>
              <a:solidFill>
                <a:schemeClr val="tx1"/>
              </a:solidFill>
              <a:ln w="9525">
                <a:solidFill>
                  <a:schemeClr val="tx1"/>
                </a:solidFill>
              </a:ln>
              <a:effectLst/>
            </c:spPr>
          </c:marker>
          <c:cat>
            <c:numRef>
              <c:f>貴州省の対外貿易!$E$6:$O$6</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貴州省の対外貿易!$E$7:$O$7</c:f>
              <c:numCache>
                <c:formatCode>General</c:formatCode>
                <c:ptCount val="11"/>
                <c:pt idx="0">
                  <c:v>761.22</c:v>
                </c:pt>
                <c:pt idx="1">
                  <c:v>377.16</c:v>
                </c:pt>
                <c:pt idx="2">
                  <c:v>549.03</c:v>
                </c:pt>
                <c:pt idx="3">
                  <c:v>500.77</c:v>
                </c:pt>
                <c:pt idx="4">
                  <c:v>453.57</c:v>
                </c:pt>
                <c:pt idx="5">
                  <c:v>546.52</c:v>
                </c:pt>
                <c:pt idx="6">
                  <c:v>654.16</c:v>
                </c:pt>
                <c:pt idx="7">
                  <c:v>681.15340000000003</c:v>
                </c:pt>
                <c:pt idx="8">
                  <c:v>759.79</c:v>
                </c:pt>
                <c:pt idx="9">
                  <c:v>862.4</c:v>
                </c:pt>
                <c:pt idx="10">
                  <c:v>848.36</c:v>
                </c:pt>
              </c:numCache>
            </c:numRef>
          </c:val>
          <c:smooth val="0"/>
          <c:extLst>
            <c:ext xmlns:c16="http://schemas.microsoft.com/office/drawing/2014/chart" uri="{C3380CC4-5D6E-409C-BE32-E72D297353CC}">
              <c16:uniqueId val="{00000000-51D0-4D73-8AD5-7674B68ED677}"/>
            </c:ext>
          </c:extLst>
        </c:ser>
        <c:ser>
          <c:idx val="1"/>
          <c:order val="1"/>
          <c:tx>
            <c:strRef>
              <c:f>貴州省の対外貿易!$D$8</c:f>
              <c:strCache>
                <c:ptCount val="1"/>
                <c:pt idx="0">
                  <c:v>輸出額</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貴州省の対外貿易!$E$6:$O$6</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貴州省の対外貿易!$E$8:$O$8</c:f>
              <c:numCache>
                <c:formatCode>General</c:formatCode>
                <c:ptCount val="11"/>
                <c:pt idx="0">
                  <c:v>618.55999999999995</c:v>
                </c:pt>
                <c:pt idx="1">
                  <c:v>314</c:v>
                </c:pt>
                <c:pt idx="2">
                  <c:v>390.17</c:v>
                </c:pt>
                <c:pt idx="3">
                  <c:v>337.44</c:v>
                </c:pt>
                <c:pt idx="4">
                  <c:v>327.14</c:v>
                </c:pt>
                <c:pt idx="5">
                  <c:v>431.65</c:v>
                </c:pt>
                <c:pt idx="6">
                  <c:v>487.11</c:v>
                </c:pt>
                <c:pt idx="7">
                  <c:v>424.68959999999998</c:v>
                </c:pt>
                <c:pt idx="8">
                  <c:v>520.53</c:v>
                </c:pt>
                <c:pt idx="9">
                  <c:v>579.29999999999995</c:v>
                </c:pt>
                <c:pt idx="10">
                  <c:v>517.74</c:v>
                </c:pt>
              </c:numCache>
            </c:numRef>
          </c:val>
          <c:smooth val="0"/>
          <c:extLst>
            <c:ext xmlns:c16="http://schemas.microsoft.com/office/drawing/2014/chart" uri="{C3380CC4-5D6E-409C-BE32-E72D297353CC}">
              <c16:uniqueId val="{00000001-51D0-4D73-8AD5-7674B68ED677}"/>
            </c:ext>
          </c:extLst>
        </c:ser>
        <c:ser>
          <c:idx val="2"/>
          <c:order val="2"/>
          <c:tx>
            <c:strRef>
              <c:f>貴州省の対外貿易!$D$9</c:f>
              <c:strCache>
                <c:ptCount val="1"/>
                <c:pt idx="0">
                  <c:v>輸入額</c:v>
                </c:pt>
              </c:strCache>
            </c:strRef>
          </c:tx>
          <c:spPr>
            <a:ln w="28575" cap="rnd">
              <a:solidFill>
                <a:srgbClr val="FF5050"/>
              </a:solidFill>
              <a:round/>
            </a:ln>
            <a:effectLst/>
          </c:spPr>
          <c:marker>
            <c:symbol val="square"/>
            <c:size val="5"/>
            <c:spPr>
              <a:solidFill>
                <a:srgbClr val="FF5050"/>
              </a:solidFill>
              <a:ln w="9525">
                <a:solidFill>
                  <a:srgbClr val="FF5050"/>
                </a:solidFill>
              </a:ln>
              <a:effectLst/>
            </c:spPr>
          </c:marker>
          <c:cat>
            <c:numRef>
              <c:f>貴州省の対外貿易!$E$6:$O$6</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貴州省の対外貿易!$E$9:$O$9</c:f>
              <c:numCache>
                <c:formatCode>General</c:formatCode>
                <c:ptCount val="11"/>
                <c:pt idx="0">
                  <c:v>142.66</c:v>
                </c:pt>
                <c:pt idx="1">
                  <c:v>63.16</c:v>
                </c:pt>
                <c:pt idx="2">
                  <c:v>158.86000000000001</c:v>
                </c:pt>
                <c:pt idx="3">
                  <c:v>163.33000000000001</c:v>
                </c:pt>
                <c:pt idx="4">
                  <c:v>126.43</c:v>
                </c:pt>
                <c:pt idx="5">
                  <c:v>114.87</c:v>
                </c:pt>
                <c:pt idx="6">
                  <c:v>167.05</c:v>
                </c:pt>
                <c:pt idx="7">
                  <c:v>256.46379999999999</c:v>
                </c:pt>
                <c:pt idx="8">
                  <c:v>239.26</c:v>
                </c:pt>
                <c:pt idx="9">
                  <c:v>283.10000000000002</c:v>
                </c:pt>
                <c:pt idx="10">
                  <c:v>330.62</c:v>
                </c:pt>
              </c:numCache>
            </c:numRef>
          </c:val>
          <c:smooth val="0"/>
          <c:extLst>
            <c:ext xmlns:c16="http://schemas.microsoft.com/office/drawing/2014/chart" uri="{C3380CC4-5D6E-409C-BE32-E72D297353CC}">
              <c16:uniqueId val="{00000002-51D0-4D73-8AD5-7674B68ED677}"/>
            </c:ext>
          </c:extLst>
        </c:ser>
        <c:dLbls>
          <c:showLegendKey val="0"/>
          <c:showVal val="0"/>
          <c:showCatName val="0"/>
          <c:showSerName val="0"/>
          <c:showPercent val="0"/>
          <c:showBubbleSize val="0"/>
        </c:dLbls>
        <c:marker val="1"/>
        <c:smooth val="0"/>
        <c:axId val="597537304"/>
        <c:axId val="597538384"/>
      </c:lineChart>
      <c:catAx>
        <c:axId val="59753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7538384"/>
        <c:crosses val="autoZero"/>
        <c:auto val="1"/>
        <c:lblAlgn val="ctr"/>
        <c:lblOffset val="100"/>
        <c:noMultiLvlLbl val="0"/>
      </c:catAx>
      <c:valAx>
        <c:axId val="59753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753730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貴州省の対外貿易!$D$24</c:f>
              <c:strCache>
                <c:ptCount val="1"/>
                <c:pt idx="0">
                  <c:v>貿易総額</c:v>
                </c:pt>
              </c:strCache>
            </c:strRef>
          </c:tx>
          <c:spPr>
            <a:ln w="28575" cap="rnd">
              <a:solidFill>
                <a:sysClr val="windowText" lastClr="000000"/>
              </a:solidFill>
              <a:round/>
            </a:ln>
            <a:effectLst/>
          </c:spPr>
          <c:marker>
            <c:symbol val="square"/>
            <c:size val="5"/>
            <c:spPr>
              <a:solidFill>
                <a:schemeClr val="tx1"/>
              </a:solidFill>
              <a:ln w="9525">
                <a:solidFill>
                  <a:sysClr val="windowText" lastClr="000000"/>
                </a:solidFill>
              </a:ln>
              <a:effectLst/>
            </c:spPr>
          </c:marker>
          <c:cat>
            <c:numRef>
              <c:f>貴州省の対外貿易!$E$23:$H$23</c:f>
              <c:numCache>
                <c:formatCode>General</c:formatCode>
                <c:ptCount val="4"/>
                <c:pt idx="0">
                  <c:v>2022</c:v>
                </c:pt>
                <c:pt idx="1">
                  <c:v>2023</c:v>
                </c:pt>
                <c:pt idx="2">
                  <c:v>2024</c:v>
                </c:pt>
                <c:pt idx="3">
                  <c:v>2025</c:v>
                </c:pt>
              </c:numCache>
            </c:numRef>
          </c:cat>
          <c:val>
            <c:numRef>
              <c:f>貴州省の対外貿易!$E$24:$H$24</c:f>
              <c:numCache>
                <c:formatCode>General</c:formatCode>
                <c:ptCount val="4"/>
                <c:pt idx="0">
                  <c:v>24.8</c:v>
                </c:pt>
                <c:pt idx="1">
                  <c:v>22.6</c:v>
                </c:pt>
                <c:pt idx="2">
                  <c:v>26.9</c:v>
                </c:pt>
                <c:pt idx="3">
                  <c:v>26</c:v>
                </c:pt>
              </c:numCache>
            </c:numRef>
          </c:val>
          <c:smooth val="0"/>
          <c:extLst>
            <c:ext xmlns:c16="http://schemas.microsoft.com/office/drawing/2014/chart" uri="{C3380CC4-5D6E-409C-BE32-E72D297353CC}">
              <c16:uniqueId val="{00000000-A4D2-43BB-9BC7-03ACB6E5FA1F}"/>
            </c:ext>
          </c:extLst>
        </c:ser>
        <c:ser>
          <c:idx val="1"/>
          <c:order val="1"/>
          <c:tx>
            <c:strRef>
              <c:f>貴州省の対外貿易!$D$25</c:f>
              <c:strCache>
                <c:ptCount val="1"/>
                <c:pt idx="0">
                  <c:v>輸出額</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貴州省の対外貿易!$E$23:$H$23</c:f>
              <c:numCache>
                <c:formatCode>General</c:formatCode>
                <c:ptCount val="4"/>
                <c:pt idx="0">
                  <c:v>2022</c:v>
                </c:pt>
                <c:pt idx="1">
                  <c:v>2023</c:v>
                </c:pt>
                <c:pt idx="2">
                  <c:v>2024</c:v>
                </c:pt>
                <c:pt idx="3">
                  <c:v>2025</c:v>
                </c:pt>
              </c:numCache>
            </c:numRef>
          </c:cat>
          <c:val>
            <c:numRef>
              <c:f>貴州省の対外貿易!$E$25:$H$25</c:f>
              <c:numCache>
                <c:formatCode>General</c:formatCode>
                <c:ptCount val="4"/>
                <c:pt idx="0">
                  <c:v>22</c:v>
                </c:pt>
                <c:pt idx="1">
                  <c:v>19.7</c:v>
                </c:pt>
                <c:pt idx="2">
                  <c:v>21.5</c:v>
                </c:pt>
                <c:pt idx="3">
                  <c:v>23.3</c:v>
                </c:pt>
              </c:numCache>
            </c:numRef>
          </c:val>
          <c:smooth val="0"/>
          <c:extLst>
            <c:ext xmlns:c16="http://schemas.microsoft.com/office/drawing/2014/chart" uri="{C3380CC4-5D6E-409C-BE32-E72D297353CC}">
              <c16:uniqueId val="{00000001-A4D2-43BB-9BC7-03ACB6E5FA1F}"/>
            </c:ext>
          </c:extLst>
        </c:ser>
        <c:ser>
          <c:idx val="2"/>
          <c:order val="2"/>
          <c:tx>
            <c:strRef>
              <c:f>貴州省の対外貿易!$D$26</c:f>
              <c:strCache>
                <c:ptCount val="1"/>
                <c:pt idx="0">
                  <c:v>輸入額</c:v>
                </c:pt>
              </c:strCache>
            </c:strRef>
          </c:tx>
          <c:spPr>
            <a:ln w="28575" cap="rnd">
              <a:solidFill>
                <a:srgbClr val="FF5050"/>
              </a:solidFill>
              <a:round/>
            </a:ln>
            <a:effectLst/>
          </c:spPr>
          <c:marker>
            <c:symbol val="square"/>
            <c:size val="5"/>
            <c:spPr>
              <a:solidFill>
                <a:srgbClr val="FF5050"/>
              </a:solidFill>
              <a:ln w="9525">
                <a:solidFill>
                  <a:srgbClr val="FF5050"/>
                </a:solidFill>
              </a:ln>
              <a:effectLst/>
            </c:spPr>
          </c:marker>
          <c:cat>
            <c:numRef>
              <c:f>貴州省の対外貿易!$E$23:$H$23</c:f>
              <c:numCache>
                <c:formatCode>General</c:formatCode>
                <c:ptCount val="4"/>
                <c:pt idx="0">
                  <c:v>2022</c:v>
                </c:pt>
                <c:pt idx="1">
                  <c:v>2023</c:v>
                </c:pt>
                <c:pt idx="2">
                  <c:v>2024</c:v>
                </c:pt>
                <c:pt idx="3">
                  <c:v>2025</c:v>
                </c:pt>
              </c:numCache>
            </c:numRef>
          </c:cat>
          <c:val>
            <c:numRef>
              <c:f>貴州省の対外貿易!$E$26:$H$26</c:f>
              <c:numCache>
                <c:formatCode>General</c:formatCode>
                <c:ptCount val="4"/>
                <c:pt idx="0">
                  <c:v>3</c:v>
                </c:pt>
                <c:pt idx="1">
                  <c:v>2.9</c:v>
                </c:pt>
                <c:pt idx="2">
                  <c:v>5.4</c:v>
                </c:pt>
                <c:pt idx="3">
                  <c:v>2.7</c:v>
                </c:pt>
              </c:numCache>
            </c:numRef>
          </c:val>
          <c:smooth val="0"/>
          <c:extLst>
            <c:ext xmlns:c16="http://schemas.microsoft.com/office/drawing/2014/chart" uri="{C3380CC4-5D6E-409C-BE32-E72D297353CC}">
              <c16:uniqueId val="{00000002-A4D2-43BB-9BC7-03ACB6E5FA1F}"/>
            </c:ext>
          </c:extLst>
        </c:ser>
        <c:dLbls>
          <c:showLegendKey val="0"/>
          <c:showVal val="0"/>
          <c:showCatName val="0"/>
          <c:showSerName val="0"/>
          <c:showPercent val="0"/>
          <c:showBubbleSize val="0"/>
        </c:dLbls>
        <c:marker val="1"/>
        <c:smooth val="0"/>
        <c:axId val="781871536"/>
        <c:axId val="781870456"/>
      </c:lineChart>
      <c:catAx>
        <c:axId val="78187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1870456"/>
        <c:crosses val="autoZero"/>
        <c:auto val="1"/>
        <c:lblAlgn val="ctr"/>
        <c:lblOffset val="100"/>
        <c:noMultiLvlLbl val="0"/>
      </c:catAx>
      <c:valAx>
        <c:axId val="781870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187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0953022528541"/>
          <c:y val="4.1810749642498639E-2"/>
          <c:w val="0.64655577293842603"/>
          <c:h val="0.81578997775081508"/>
        </c:manualLayout>
      </c:layout>
      <c:doughnutChart>
        <c:varyColors val="1"/>
        <c:ser>
          <c:idx val="0"/>
          <c:order val="0"/>
          <c:tx>
            <c:strRef>
              <c:f>Sheet1!$B$1</c:f>
              <c:strCache>
                <c:ptCount val="1"/>
                <c:pt idx="0">
                  <c:v>構成比</c:v>
                </c:pt>
              </c:strCache>
            </c:strRef>
          </c:tx>
          <c:spPr>
            <a:solidFill>
              <a:schemeClr val="lt1"/>
            </a:solidFill>
            <a:ln w="19050">
              <a:solidFill>
                <a:schemeClr val="tx1"/>
              </a:solidFill>
            </a:ln>
            <a:effectLst/>
          </c:spPr>
          <c:dPt>
            <c:idx val="0"/>
            <c:bubble3D val="0"/>
            <c:spPr>
              <a:solidFill>
                <a:schemeClr val="accent1">
                  <a:lumMod val="60000"/>
                  <a:lumOff val="40000"/>
                </a:schemeClr>
              </a:solidFill>
              <a:ln w="19050">
                <a:solidFill>
                  <a:schemeClr val="tx1"/>
                </a:solidFill>
              </a:ln>
              <a:effectLst/>
            </c:spPr>
            <c:extLst>
              <c:ext xmlns:c16="http://schemas.microsoft.com/office/drawing/2014/chart" uri="{C3380CC4-5D6E-409C-BE32-E72D297353CC}">
                <c16:uniqueId val="{00000001-2E38-4A40-AC54-78B2EF95A52F}"/>
              </c:ext>
            </c:extLst>
          </c:dPt>
          <c:dPt>
            <c:idx val="1"/>
            <c:bubble3D val="0"/>
            <c:spPr>
              <a:solidFill>
                <a:srgbClr val="66FF66"/>
              </a:solidFill>
              <a:ln w="19050">
                <a:solidFill>
                  <a:schemeClr val="tx1"/>
                </a:solidFill>
              </a:ln>
              <a:effectLst/>
            </c:spPr>
            <c:extLst>
              <c:ext xmlns:c16="http://schemas.microsoft.com/office/drawing/2014/chart" uri="{C3380CC4-5D6E-409C-BE32-E72D297353CC}">
                <c16:uniqueId val="{00000003-2E38-4A40-AC54-78B2EF95A52F}"/>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2E38-4A40-AC54-78B2EF95A52F}"/>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2E38-4A40-AC54-78B2EF95A52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水力</c:v>
                </c:pt>
                <c:pt idx="1">
                  <c:v>風力</c:v>
                </c:pt>
                <c:pt idx="2">
                  <c:v>太陽光</c:v>
                </c:pt>
                <c:pt idx="3">
                  <c:v>火力</c:v>
                </c:pt>
              </c:strCache>
            </c:strRef>
          </c:cat>
          <c:val>
            <c:numRef>
              <c:f>Sheet1!$B$2:$B$5</c:f>
              <c:numCache>
                <c:formatCode>0.00%</c:formatCode>
                <c:ptCount val="4"/>
                <c:pt idx="0">
                  <c:v>0.21820000000000001</c:v>
                </c:pt>
                <c:pt idx="1">
                  <c:v>5.1700000000000003E-2</c:v>
                </c:pt>
                <c:pt idx="2">
                  <c:v>6.0600000000000001E-2</c:v>
                </c:pt>
                <c:pt idx="3">
                  <c:v>0.66949999999999998</c:v>
                </c:pt>
              </c:numCache>
            </c:numRef>
          </c:val>
          <c:extLst>
            <c:ext xmlns:c16="http://schemas.microsoft.com/office/drawing/2014/chart" uri="{C3380CC4-5D6E-409C-BE32-E72D297353CC}">
              <c16:uniqueId val="{00000008-2E38-4A40-AC54-78B2EF95A52F}"/>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'GDP成長率および構成比(雲南省)'!$B$26</c:f>
              <c:strCache>
                <c:ptCount val="1"/>
                <c:pt idx="0">
                  <c:v>第一次産業</c:v>
                </c:pt>
              </c:strCache>
            </c:strRef>
          </c:tx>
          <c:spPr>
            <a:ln w="28575" cap="rnd">
              <a:solidFill>
                <a:srgbClr val="92D050"/>
              </a:solidFill>
              <a:round/>
            </a:ln>
            <a:effectLst/>
          </c:spPr>
          <c:marker>
            <c:symbol val="square"/>
            <c:size val="5"/>
            <c:spPr>
              <a:solidFill>
                <a:srgbClr val="92D050"/>
              </a:solidFill>
              <a:ln w="9525">
                <a:solidFill>
                  <a:srgbClr val="92D050"/>
                </a:solidFill>
              </a:ln>
              <a:effectLst/>
            </c:spPr>
          </c:marker>
          <c:cat>
            <c:numRef>
              <c:f>'GDP成長率および構成比(雲南省)'!$E$25:$U$25</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'GDP成長率および構成比(雲南省)'!$E$26:$U$26</c:f>
              <c:numCache>
                <c:formatCode>General</c:formatCode>
                <c:ptCount val="17"/>
                <c:pt idx="0">
                  <c:v>17.3</c:v>
                </c:pt>
                <c:pt idx="1">
                  <c:v>15.3</c:v>
                </c:pt>
                <c:pt idx="2">
                  <c:v>16.100000000000001</c:v>
                </c:pt>
                <c:pt idx="3">
                  <c:v>16</c:v>
                </c:pt>
                <c:pt idx="4">
                  <c:v>16.2</c:v>
                </c:pt>
                <c:pt idx="5">
                  <c:v>15.5</c:v>
                </c:pt>
                <c:pt idx="6">
                  <c:v>15</c:v>
                </c:pt>
                <c:pt idx="7">
                  <c:v>14.8</c:v>
                </c:pt>
                <c:pt idx="8">
                  <c:v>14</c:v>
                </c:pt>
                <c:pt idx="9">
                  <c:v>14</c:v>
                </c:pt>
                <c:pt idx="10">
                  <c:v>13.1</c:v>
                </c:pt>
                <c:pt idx="11">
                  <c:v>14.7</c:v>
                </c:pt>
                <c:pt idx="12">
                  <c:v>14.3</c:v>
                </c:pt>
                <c:pt idx="13">
                  <c:v>13.8</c:v>
                </c:pt>
                <c:pt idx="14">
                  <c:v>14</c:v>
                </c:pt>
                <c:pt idx="15">
                  <c:v>13.3</c:v>
                </c:pt>
                <c:pt idx="16">
                  <c:v>13.2</c:v>
                </c:pt>
              </c:numCache>
            </c:numRef>
          </c:val>
          <c:smooth val="0"/>
          <c:extLst>
            <c:ext xmlns:c16="http://schemas.microsoft.com/office/drawing/2014/chart" uri="{C3380CC4-5D6E-409C-BE32-E72D297353CC}">
              <c16:uniqueId val="{00000000-F693-411F-BD27-90B125A62624}"/>
            </c:ext>
          </c:extLst>
        </c:ser>
        <c:ser>
          <c:idx val="1"/>
          <c:order val="1"/>
          <c:tx>
            <c:strRef>
              <c:f>'GDP成長率および構成比(雲南省)'!$B$27</c:f>
              <c:strCache>
                <c:ptCount val="1"/>
                <c:pt idx="0">
                  <c:v>第二次産業</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cat>
            <c:numRef>
              <c:f>'GDP成長率および構成比(雲南省)'!$E$25:$U$25</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'GDP成長率および構成比(雲南省)'!$E$27:$U$27</c:f>
              <c:numCache>
                <c:formatCode>General</c:formatCode>
                <c:ptCount val="17"/>
                <c:pt idx="0">
                  <c:v>41.8</c:v>
                </c:pt>
                <c:pt idx="1">
                  <c:v>44.7</c:v>
                </c:pt>
                <c:pt idx="2">
                  <c:v>45.6</c:v>
                </c:pt>
                <c:pt idx="3">
                  <c:v>42.9</c:v>
                </c:pt>
                <c:pt idx="4">
                  <c:v>42</c:v>
                </c:pt>
                <c:pt idx="5">
                  <c:v>41.2</c:v>
                </c:pt>
                <c:pt idx="6">
                  <c:v>40</c:v>
                </c:pt>
                <c:pt idx="7">
                  <c:v>39</c:v>
                </c:pt>
                <c:pt idx="8">
                  <c:v>38.6</c:v>
                </c:pt>
                <c:pt idx="9">
                  <c:v>38.9</c:v>
                </c:pt>
                <c:pt idx="10">
                  <c:v>34.299999999999997</c:v>
                </c:pt>
                <c:pt idx="11">
                  <c:v>33.799999999999997</c:v>
                </c:pt>
                <c:pt idx="12">
                  <c:v>35.299999999999997</c:v>
                </c:pt>
                <c:pt idx="13">
                  <c:v>36.200000000000003</c:v>
                </c:pt>
                <c:pt idx="14">
                  <c:v>34.200000000000003</c:v>
                </c:pt>
                <c:pt idx="15">
                  <c:v>32.799999999999997</c:v>
                </c:pt>
                <c:pt idx="16">
                  <c:v>32</c:v>
                </c:pt>
              </c:numCache>
            </c:numRef>
          </c:val>
          <c:smooth val="0"/>
          <c:extLst>
            <c:ext xmlns:c16="http://schemas.microsoft.com/office/drawing/2014/chart" uri="{C3380CC4-5D6E-409C-BE32-E72D297353CC}">
              <c16:uniqueId val="{00000001-F693-411F-BD27-90B125A62624}"/>
            </c:ext>
          </c:extLst>
        </c:ser>
        <c:ser>
          <c:idx val="2"/>
          <c:order val="2"/>
          <c:tx>
            <c:strRef>
              <c:f>'GDP成長率および構成比(雲南省)'!$B$28</c:f>
              <c:strCache>
                <c:ptCount val="1"/>
                <c:pt idx="0">
                  <c:v>第三次産業</c:v>
                </c:pt>
              </c:strCache>
            </c:strRef>
          </c:tx>
          <c:spPr>
            <a:ln w="28575" cap="rnd">
              <a:solidFill>
                <a:srgbClr val="00B0F0"/>
              </a:solidFill>
              <a:round/>
            </a:ln>
            <a:effectLst/>
          </c:spPr>
          <c:marker>
            <c:symbol val="square"/>
            <c:size val="5"/>
            <c:spPr>
              <a:solidFill>
                <a:srgbClr val="00B0F0"/>
              </a:solidFill>
              <a:ln w="9525">
                <a:solidFill>
                  <a:srgbClr val="00B0F0"/>
                </a:solidFill>
              </a:ln>
              <a:effectLst/>
            </c:spPr>
          </c:marker>
          <c:cat>
            <c:numRef>
              <c:f>'GDP成長率および構成比(雲南省)'!$E$25:$U$25</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'GDP成長率および構成比(雲南省)'!$E$28:$U$28</c:f>
              <c:numCache>
                <c:formatCode>General</c:formatCode>
                <c:ptCount val="17"/>
                <c:pt idx="0">
                  <c:v>40.9</c:v>
                </c:pt>
                <c:pt idx="1">
                  <c:v>40</c:v>
                </c:pt>
                <c:pt idx="2">
                  <c:v>38.299999999999997</c:v>
                </c:pt>
                <c:pt idx="3">
                  <c:v>41.1</c:v>
                </c:pt>
                <c:pt idx="4">
                  <c:v>41.8</c:v>
                </c:pt>
                <c:pt idx="5">
                  <c:v>43.3</c:v>
                </c:pt>
                <c:pt idx="6">
                  <c:v>45</c:v>
                </c:pt>
                <c:pt idx="7">
                  <c:v>46.2</c:v>
                </c:pt>
                <c:pt idx="8">
                  <c:v>47.4</c:v>
                </c:pt>
                <c:pt idx="9">
                  <c:v>47.1</c:v>
                </c:pt>
                <c:pt idx="10">
                  <c:v>52.6</c:v>
                </c:pt>
                <c:pt idx="11">
                  <c:v>51.5</c:v>
                </c:pt>
                <c:pt idx="12">
                  <c:v>50.4</c:v>
                </c:pt>
                <c:pt idx="13">
                  <c:v>50</c:v>
                </c:pt>
                <c:pt idx="14">
                  <c:v>51.8</c:v>
                </c:pt>
                <c:pt idx="15">
                  <c:v>53.9</c:v>
                </c:pt>
                <c:pt idx="16">
                  <c:v>54.8</c:v>
                </c:pt>
              </c:numCache>
            </c:numRef>
          </c:val>
          <c:smooth val="0"/>
          <c:extLst>
            <c:ext xmlns:c16="http://schemas.microsoft.com/office/drawing/2014/chart" uri="{C3380CC4-5D6E-409C-BE32-E72D297353CC}">
              <c16:uniqueId val="{00000002-F693-411F-BD27-90B125A62624}"/>
            </c:ext>
          </c:extLst>
        </c:ser>
        <c:dLbls>
          <c:showLegendKey val="0"/>
          <c:showVal val="0"/>
          <c:showCatName val="0"/>
          <c:showSerName val="0"/>
          <c:showPercent val="0"/>
          <c:showBubbleSize val="0"/>
        </c:dLbls>
        <c:marker val="1"/>
        <c:smooth val="0"/>
        <c:axId val="597925656"/>
        <c:axId val="597925984"/>
      </c:lineChart>
      <c:catAx>
        <c:axId val="59792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7925984"/>
        <c:crosses val="autoZero"/>
        <c:auto val="1"/>
        <c:lblAlgn val="ctr"/>
        <c:lblOffset val="100"/>
        <c:tickLblSkip val="2"/>
        <c:noMultiLvlLbl val="0"/>
      </c:catAx>
      <c:valAx>
        <c:axId val="59792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792565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'GDP成長率および構成比(雲南省)'!$B$2</c:f>
              <c:strCache>
                <c:ptCount val="1"/>
                <c:pt idx="0">
                  <c:v>中国全体</c:v>
                </c:pt>
              </c:strCache>
            </c:strRef>
          </c:tx>
          <c:spPr>
            <a:ln w="28575" cap="rnd">
              <a:solidFill>
                <a:schemeClr val="bg1">
                  <a:lumMod val="65000"/>
                </a:schemeClr>
              </a:solidFill>
              <a:prstDash val="sysDash"/>
              <a:round/>
            </a:ln>
            <a:effectLst/>
          </c:spPr>
          <c:marker>
            <c:symbol val="square"/>
            <c:size val="5"/>
            <c:spPr>
              <a:solidFill>
                <a:schemeClr val="bg1">
                  <a:lumMod val="65000"/>
                </a:schemeClr>
              </a:solidFill>
              <a:ln w="9525">
                <a:solidFill>
                  <a:schemeClr val="bg1">
                    <a:lumMod val="65000"/>
                  </a:schemeClr>
                </a:solidFill>
                <a:prstDash val="sysDash"/>
              </a:ln>
              <a:effectLst/>
            </c:spPr>
          </c:marker>
          <c:cat>
            <c:numRef>
              <c:f>'GDP成長率および構成比(雲南省)'!$E$1:$U$1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'GDP成長率および構成比(雲南省)'!$E$2:$U$2</c:f>
              <c:numCache>
                <c:formatCode>0%</c:formatCode>
                <c:ptCount val="17"/>
                <c:pt idx="0">
                  <c:v>9.5000000000000001E-2</c:v>
                </c:pt>
                <c:pt idx="1">
                  <c:v>0.10299999999999999</c:v>
                </c:pt>
                <c:pt idx="2">
                  <c:v>9.1999999999999998E-2</c:v>
                </c:pt>
                <c:pt idx="3">
                  <c:v>7.8E-2</c:v>
                </c:pt>
                <c:pt idx="4">
                  <c:v>7.6999999999999999E-2</c:v>
                </c:pt>
                <c:pt idx="5">
                  <c:v>7.3999999999999996E-2</c:v>
                </c:pt>
                <c:pt idx="6">
                  <c:v>6.9000000000000006E-2</c:v>
                </c:pt>
                <c:pt idx="7">
                  <c:v>6.7000000000000004E-2</c:v>
                </c:pt>
                <c:pt idx="8">
                  <c:v>6.9000000000000006E-2</c:v>
                </c:pt>
                <c:pt idx="9">
                  <c:v>6.6000000000000003E-2</c:v>
                </c:pt>
                <c:pt idx="10">
                  <c:v>6.0999999999999999E-2</c:v>
                </c:pt>
                <c:pt idx="11">
                  <c:v>2.3E-2</c:v>
                </c:pt>
                <c:pt idx="12">
                  <c:v>8.1000000000000003E-2</c:v>
                </c:pt>
                <c:pt idx="13">
                  <c:v>0.03</c:v>
                </c:pt>
                <c:pt idx="14">
                  <c:v>5.1999999999999998E-2</c:v>
                </c:pt>
                <c:pt idx="15">
                  <c:v>0.05</c:v>
                </c:pt>
                <c:pt idx="16">
                  <c:v>0.05</c:v>
                </c:pt>
              </c:numCache>
            </c:numRef>
          </c:val>
          <c:smooth val="0"/>
          <c:extLst>
            <c:ext xmlns:c16="http://schemas.microsoft.com/office/drawing/2014/chart" uri="{C3380CC4-5D6E-409C-BE32-E72D297353CC}">
              <c16:uniqueId val="{00000000-87CB-40BC-8AE4-31CACAD6E52E}"/>
            </c:ext>
          </c:extLst>
        </c:ser>
        <c:ser>
          <c:idx val="1"/>
          <c:order val="1"/>
          <c:tx>
            <c:strRef>
              <c:f>'GDP成長率および構成比(雲南省)'!$B$3</c:f>
              <c:strCache>
                <c:ptCount val="1"/>
                <c:pt idx="0">
                  <c:v>雲南省</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cat>
            <c:numRef>
              <c:f>'GDP成長率および構成比(雲南省)'!$E$1:$U$1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'GDP成長率および構成比(雲南省)'!$E$3:$U$3</c:f>
              <c:numCache>
                <c:formatCode>0%</c:formatCode>
                <c:ptCount val="17"/>
                <c:pt idx="0">
                  <c:v>0.121</c:v>
                </c:pt>
                <c:pt idx="1">
                  <c:v>0.123</c:v>
                </c:pt>
                <c:pt idx="2">
                  <c:v>0.13700000000000001</c:v>
                </c:pt>
                <c:pt idx="3">
                  <c:v>0.13</c:v>
                </c:pt>
                <c:pt idx="4">
                  <c:v>0.121</c:v>
                </c:pt>
                <c:pt idx="5">
                  <c:v>8.1000000000000003E-2</c:v>
                </c:pt>
                <c:pt idx="6">
                  <c:v>8.6999999999999994E-2</c:v>
                </c:pt>
                <c:pt idx="7">
                  <c:v>8.6999999999999994E-2</c:v>
                </c:pt>
                <c:pt idx="8">
                  <c:v>9.4E-2</c:v>
                </c:pt>
                <c:pt idx="9">
                  <c:v>8.8999999999999996E-2</c:v>
                </c:pt>
                <c:pt idx="10">
                  <c:v>8.1000000000000003E-2</c:v>
                </c:pt>
                <c:pt idx="11">
                  <c:v>0.04</c:v>
                </c:pt>
                <c:pt idx="12">
                  <c:v>7.2999999999999995E-2</c:v>
                </c:pt>
                <c:pt idx="13">
                  <c:v>4.2999999999999997E-2</c:v>
                </c:pt>
                <c:pt idx="14">
                  <c:v>4.3999999999999997E-2</c:v>
                </c:pt>
                <c:pt idx="15" formatCode="0.00%">
                  <c:v>3.3000000000000002E-2</c:v>
                </c:pt>
                <c:pt idx="16" formatCode="0.00%">
                  <c:v>4.1000000000000002E-2</c:v>
                </c:pt>
              </c:numCache>
            </c:numRef>
          </c:val>
          <c:smooth val="0"/>
          <c:extLst>
            <c:ext xmlns:c16="http://schemas.microsoft.com/office/drawing/2014/chart" uri="{C3380CC4-5D6E-409C-BE32-E72D297353CC}">
              <c16:uniqueId val="{00000001-87CB-40BC-8AE4-31CACAD6E52E}"/>
            </c:ext>
          </c:extLst>
        </c:ser>
        <c:dLbls>
          <c:showLegendKey val="0"/>
          <c:showVal val="0"/>
          <c:showCatName val="0"/>
          <c:showSerName val="0"/>
          <c:showPercent val="0"/>
          <c:showBubbleSize val="0"/>
        </c:dLbls>
        <c:marker val="1"/>
        <c:smooth val="0"/>
        <c:axId val="526337192"/>
        <c:axId val="526337848"/>
      </c:lineChart>
      <c:catAx>
        <c:axId val="5263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848"/>
        <c:crosses val="autoZero"/>
        <c:auto val="1"/>
        <c:lblAlgn val="ctr"/>
        <c:lblOffset val="100"/>
        <c:tickLblSkip val="2"/>
        <c:tickMarkSkip val="2"/>
        <c:noMultiLvlLbl val="0"/>
      </c:catAx>
      <c:valAx>
        <c:axId val="526337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192"/>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雲南省の対外貿易!$B$5</c:f>
              <c:strCache>
                <c:ptCount val="1"/>
                <c:pt idx="0">
                  <c:v>貿易総額</c:v>
                </c:pt>
              </c:strCache>
            </c:strRef>
          </c:tx>
          <c:spPr>
            <a:ln w="28575" cap="rnd">
              <a:solidFill>
                <a:sysClr val="windowText" lastClr="000000"/>
              </a:solidFill>
              <a:round/>
            </a:ln>
            <a:effectLst/>
          </c:spPr>
          <c:marker>
            <c:symbol val="square"/>
            <c:size val="5"/>
            <c:spPr>
              <a:solidFill>
                <a:schemeClr val="tx1"/>
              </a:solidFill>
              <a:ln w="9525">
                <a:solidFill>
                  <a:sysClr val="windowText" lastClr="000000"/>
                </a:solidFill>
              </a:ln>
              <a:effectLst/>
            </c:spPr>
          </c:marker>
          <c:cat>
            <c:numRef>
              <c:f>雲南省の対外貿易!$C$4:$K$4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雲南省の対外貿易!$C$5:$K$5</c:f>
              <c:numCache>
                <c:formatCode>General</c:formatCode>
                <c:ptCount val="9"/>
                <c:pt idx="0">
                  <c:v>1578.7</c:v>
                </c:pt>
                <c:pt idx="1">
                  <c:v>1973.02</c:v>
                </c:pt>
                <c:pt idx="2">
                  <c:v>2323.67</c:v>
                </c:pt>
                <c:pt idx="3">
                  <c:v>2680.4</c:v>
                </c:pt>
                <c:pt idx="4">
                  <c:v>3143.8</c:v>
                </c:pt>
                <c:pt idx="5">
                  <c:v>3342.3</c:v>
                </c:pt>
                <c:pt idx="6">
                  <c:v>2588</c:v>
                </c:pt>
                <c:pt idx="7">
                  <c:v>2487.5</c:v>
                </c:pt>
                <c:pt idx="8">
                  <c:v>2737.4</c:v>
                </c:pt>
              </c:numCache>
            </c:numRef>
          </c:val>
          <c:smooth val="0"/>
          <c:extLst>
            <c:ext xmlns:c16="http://schemas.microsoft.com/office/drawing/2014/chart" uri="{C3380CC4-5D6E-409C-BE32-E72D297353CC}">
              <c16:uniqueId val="{00000000-DE7D-4E52-9DB0-712A6949ED03}"/>
            </c:ext>
          </c:extLst>
        </c:ser>
        <c:ser>
          <c:idx val="1"/>
          <c:order val="1"/>
          <c:tx>
            <c:strRef>
              <c:f>雲南省の対外貿易!$B$6</c:f>
              <c:strCache>
                <c:ptCount val="1"/>
                <c:pt idx="0">
                  <c:v>輸出</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雲南省の対外貿易!$C$4:$K$4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雲南省の対外貿易!$C$6:$K$6</c:f>
              <c:numCache>
                <c:formatCode>0</c:formatCode>
                <c:ptCount val="9"/>
                <c:pt idx="0">
                  <c:v>772.1</c:v>
                </c:pt>
                <c:pt idx="1">
                  <c:v>847.68</c:v>
                </c:pt>
                <c:pt idx="2">
                  <c:v>1037.1600000000001</c:v>
                </c:pt>
                <c:pt idx="3">
                  <c:v>1518.8</c:v>
                </c:pt>
                <c:pt idx="4">
                  <c:v>1766.7</c:v>
                </c:pt>
                <c:pt idx="5">
                  <c:v>1612.6</c:v>
                </c:pt>
                <c:pt idx="6">
                  <c:v>926.1</c:v>
                </c:pt>
                <c:pt idx="7">
                  <c:v>924.7</c:v>
                </c:pt>
                <c:pt idx="8">
                  <c:v>941.08</c:v>
                </c:pt>
              </c:numCache>
            </c:numRef>
          </c:val>
          <c:smooth val="0"/>
          <c:extLst>
            <c:ext xmlns:c16="http://schemas.microsoft.com/office/drawing/2014/chart" uri="{C3380CC4-5D6E-409C-BE32-E72D297353CC}">
              <c16:uniqueId val="{00000001-DE7D-4E52-9DB0-712A6949ED03}"/>
            </c:ext>
          </c:extLst>
        </c:ser>
        <c:ser>
          <c:idx val="2"/>
          <c:order val="2"/>
          <c:tx>
            <c:strRef>
              <c:f>雲南省の対外貿易!$B$7</c:f>
              <c:strCache>
                <c:ptCount val="1"/>
                <c:pt idx="0">
                  <c:v>輸入</c:v>
                </c:pt>
              </c:strCache>
            </c:strRef>
          </c:tx>
          <c:spPr>
            <a:ln w="28575" cap="rnd">
              <a:solidFill>
                <a:srgbClr val="FF5050"/>
              </a:solidFill>
              <a:round/>
            </a:ln>
            <a:effectLst/>
          </c:spPr>
          <c:marker>
            <c:symbol val="square"/>
            <c:size val="5"/>
            <c:spPr>
              <a:solidFill>
                <a:srgbClr val="FF5050"/>
              </a:solidFill>
              <a:ln w="9525">
                <a:solidFill>
                  <a:srgbClr val="FF5050"/>
                </a:solidFill>
              </a:ln>
              <a:effectLst/>
            </c:spPr>
          </c:marker>
          <c:cat>
            <c:numRef>
              <c:f>雲南省の対外貿易!$C$4:$K$4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雲南省の対外貿易!$C$7:$K$7</c:f>
              <c:numCache>
                <c:formatCode>0</c:formatCode>
                <c:ptCount val="9"/>
                <c:pt idx="0">
                  <c:v>806.6</c:v>
                </c:pt>
                <c:pt idx="1">
                  <c:v>1125.3399999999999</c:v>
                </c:pt>
                <c:pt idx="2">
                  <c:v>1286.51</c:v>
                </c:pt>
                <c:pt idx="3">
                  <c:v>1161.5999999999999</c:v>
                </c:pt>
                <c:pt idx="4">
                  <c:v>1377.1</c:v>
                </c:pt>
                <c:pt idx="5">
                  <c:v>1729.8</c:v>
                </c:pt>
                <c:pt idx="6">
                  <c:v>1661.9</c:v>
                </c:pt>
                <c:pt idx="7">
                  <c:v>1562.8</c:v>
                </c:pt>
                <c:pt idx="8">
                  <c:v>1796.3</c:v>
                </c:pt>
              </c:numCache>
            </c:numRef>
          </c:val>
          <c:smooth val="0"/>
          <c:extLst>
            <c:ext xmlns:c16="http://schemas.microsoft.com/office/drawing/2014/chart" uri="{C3380CC4-5D6E-409C-BE32-E72D297353CC}">
              <c16:uniqueId val="{00000002-DE7D-4E52-9DB0-712A6949ED03}"/>
            </c:ext>
          </c:extLst>
        </c:ser>
        <c:dLbls>
          <c:showLegendKey val="0"/>
          <c:showVal val="0"/>
          <c:showCatName val="0"/>
          <c:showSerName val="0"/>
          <c:showPercent val="0"/>
          <c:showBubbleSize val="0"/>
        </c:dLbls>
        <c:marker val="1"/>
        <c:smooth val="0"/>
        <c:axId val="579981408"/>
        <c:axId val="579979248"/>
      </c:lineChart>
      <c:catAx>
        <c:axId val="57998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9979248"/>
        <c:crosses val="autoZero"/>
        <c:auto val="1"/>
        <c:lblAlgn val="ctr"/>
        <c:lblOffset val="100"/>
        <c:noMultiLvlLbl val="0"/>
      </c:catAx>
      <c:valAx>
        <c:axId val="579979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9981408"/>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'GDP成長率および構成比(重慶)'!$B$2</c:f>
              <c:strCache>
                <c:ptCount val="1"/>
                <c:pt idx="0">
                  <c:v>中国全体</c:v>
                </c:pt>
              </c:strCache>
            </c:strRef>
          </c:tx>
          <c:spPr>
            <a:ln w="28575" cap="rnd">
              <a:solidFill>
                <a:schemeClr val="bg1">
                  <a:lumMod val="65000"/>
                </a:schemeClr>
              </a:solidFill>
              <a:prstDash val="sysDash"/>
              <a:round/>
            </a:ln>
            <a:effectLst/>
          </c:spPr>
          <c:marker>
            <c:symbol val="square"/>
            <c:size val="5"/>
            <c:spPr>
              <a:solidFill>
                <a:schemeClr val="bg1">
                  <a:lumMod val="65000"/>
                </a:schemeClr>
              </a:solidFill>
              <a:ln w="9525">
                <a:noFill/>
                <a:prstDash val="sysDash"/>
              </a:ln>
              <a:effectLst/>
            </c:spPr>
          </c:marker>
          <c:cat>
            <c:numRef>
              <c:f>'GDP成長率および構成比(重慶)'!$E$1:$U$1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'GDP成長率および構成比(重慶)'!$E$2:$U$2</c:f>
              <c:numCache>
                <c:formatCode>0%</c:formatCode>
                <c:ptCount val="17"/>
                <c:pt idx="0">
                  <c:v>9.5000000000000001E-2</c:v>
                </c:pt>
                <c:pt idx="1">
                  <c:v>0.10299999999999999</c:v>
                </c:pt>
                <c:pt idx="2">
                  <c:v>9.1999999999999998E-2</c:v>
                </c:pt>
                <c:pt idx="3">
                  <c:v>7.8E-2</c:v>
                </c:pt>
                <c:pt idx="4">
                  <c:v>7.6999999999999999E-2</c:v>
                </c:pt>
                <c:pt idx="5">
                  <c:v>7.3999999999999996E-2</c:v>
                </c:pt>
                <c:pt idx="6">
                  <c:v>6.9000000000000006E-2</c:v>
                </c:pt>
                <c:pt idx="7">
                  <c:v>6.7000000000000004E-2</c:v>
                </c:pt>
                <c:pt idx="8">
                  <c:v>6.9000000000000006E-2</c:v>
                </c:pt>
                <c:pt idx="9">
                  <c:v>6.6000000000000003E-2</c:v>
                </c:pt>
                <c:pt idx="10">
                  <c:v>6.0999999999999999E-2</c:v>
                </c:pt>
                <c:pt idx="11">
                  <c:v>2.3E-2</c:v>
                </c:pt>
                <c:pt idx="12">
                  <c:v>8.1000000000000003E-2</c:v>
                </c:pt>
                <c:pt idx="13">
                  <c:v>0.03</c:v>
                </c:pt>
                <c:pt idx="14">
                  <c:v>5.1999999999999998E-2</c:v>
                </c:pt>
                <c:pt idx="15">
                  <c:v>0.05</c:v>
                </c:pt>
                <c:pt idx="16">
                  <c:v>0.05</c:v>
                </c:pt>
              </c:numCache>
            </c:numRef>
          </c:val>
          <c:smooth val="0"/>
          <c:extLst>
            <c:ext xmlns:c16="http://schemas.microsoft.com/office/drawing/2014/chart" uri="{C3380CC4-5D6E-409C-BE32-E72D297353CC}">
              <c16:uniqueId val="{00000000-3421-4F2D-BA7C-D2D0901B160F}"/>
            </c:ext>
          </c:extLst>
        </c:ser>
        <c:ser>
          <c:idx val="1"/>
          <c:order val="1"/>
          <c:tx>
            <c:strRef>
              <c:f>'GDP成長率および構成比(重慶)'!$B$3</c:f>
              <c:strCache>
                <c:ptCount val="1"/>
                <c:pt idx="0">
                  <c:v>重慶市</c:v>
                </c:pt>
              </c:strCache>
            </c:strRef>
          </c:tx>
          <c:spPr>
            <a:ln w="28575" cap="rnd">
              <a:solidFill>
                <a:srgbClr val="FF0000"/>
              </a:solidFill>
              <a:round/>
            </a:ln>
            <a:effectLst/>
          </c:spPr>
          <c:marker>
            <c:symbol val="square"/>
            <c:size val="5"/>
            <c:spPr>
              <a:solidFill>
                <a:srgbClr val="FF0000"/>
              </a:solidFill>
              <a:ln w="9525">
                <a:solidFill>
                  <a:schemeClr val="accent2"/>
                </a:solidFill>
              </a:ln>
              <a:effectLst/>
            </c:spPr>
          </c:marker>
          <c:cat>
            <c:numRef>
              <c:f>'GDP成長率および構成比(重慶)'!$E$1:$U$1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'GDP成長率および構成比(重慶)'!$E$3:$U$3</c:f>
              <c:numCache>
                <c:formatCode>0%</c:formatCode>
                <c:ptCount val="17"/>
                <c:pt idx="0">
                  <c:v>0.14899999999999999</c:v>
                </c:pt>
                <c:pt idx="1">
                  <c:v>0.17100000000000001</c:v>
                </c:pt>
                <c:pt idx="2">
                  <c:v>0.16400000000000001</c:v>
                </c:pt>
                <c:pt idx="3">
                  <c:v>0.13600000000000001</c:v>
                </c:pt>
                <c:pt idx="4">
                  <c:v>0.123</c:v>
                </c:pt>
                <c:pt idx="5">
                  <c:v>0.109</c:v>
                </c:pt>
                <c:pt idx="6">
                  <c:v>0.11</c:v>
                </c:pt>
                <c:pt idx="7">
                  <c:v>0.107</c:v>
                </c:pt>
                <c:pt idx="8">
                  <c:v>9.2999999999999999E-2</c:v>
                </c:pt>
                <c:pt idx="9">
                  <c:v>0.06</c:v>
                </c:pt>
                <c:pt idx="10">
                  <c:v>6.3E-2</c:v>
                </c:pt>
                <c:pt idx="11">
                  <c:v>3.9E-2</c:v>
                </c:pt>
                <c:pt idx="12">
                  <c:v>8.3000000000000004E-2</c:v>
                </c:pt>
                <c:pt idx="13">
                  <c:v>2.5999999999999999E-2</c:v>
                </c:pt>
                <c:pt idx="14">
                  <c:v>6.0999999999999999E-2</c:v>
                </c:pt>
                <c:pt idx="15">
                  <c:v>5.7000000000000002E-2</c:v>
                </c:pt>
                <c:pt idx="16" formatCode="0.00%">
                  <c:v>5.2999999999999999E-2</c:v>
                </c:pt>
              </c:numCache>
            </c:numRef>
          </c:val>
          <c:smooth val="0"/>
          <c:extLst>
            <c:ext xmlns:c16="http://schemas.microsoft.com/office/drawing/2014/chart" uri="{C3380CC4-5D6E-409C-BE32-E72D297353CC}">
              <c16:uniqueId val="{00000001-3421-4F2D-BA7C-D2D0901B160F}"/>
            </c:ext>
          </c:extLst>
        </c:ser>
        <c:dLbls>
          <c:showLegendKey val="0"/>
          <c:showVal val="0"/>
          <c:showCatName val="0"/>
          <c:showSerName val="0"/>
          <c:showPercent val="0"/>
          <c:showBubbleSize val="0"/>
        </c:dLbls>
        <c:marker val="1"/>
        <c:smooth val="0"/>
        <c:axId val="526337192"/>
        <c:axId val="526337848"/>
      </c:lineChart>
      <c:catAx>
        <c:axId val="5263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848"/>
        <c:crosses val="autoZero"/>
        <c:auto val="1"/>
        <c:lblAlgn val="ctr"/>
        <c:lblOffset val="100"/>
        <c:tickLblSkip val="2"/>
        <c:tickMarkSkip val="2"/>
        <c:noMultiLvlLbl val="0"/>
      </c:catAx>
      <c:valAx>
        <c:axId val="526337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192"/>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0953022528541"/>
          <c:y val="4.1810749642498639E-2"/>
          <c:w val="0.64655577293842603"/>
          <c:h val="0.81578997775081508"/>
        </c:manualLayout>
      </c:layout>
      <c:doughnutChart>
        <c:varyColors val="1"/>
        <c:ser>
          <c:idx val="0"/>
          <c:order val="0"/>
          <c:tx>
            <c:strRef>
              <c:f>Sheet1!$B$1</c:f>
              <c:strCache>
                <c:ptCount val="1"/>
                <c:pt idx="0">
                  <c:v>構成比</c:v>
                </c:pt>
              </c:strCache>
            </c:strRef>
          </c:tx>
          <c:spPr>
            <a:solidFill>
              <a:schemeClr val="lt1"/>
            </a:solidFill>
            <a:ln w="19050">
              <a:solidFill>
                <a:schemeClr val="tx1"/>
              </a:solidFill>
            </a:ln>
            <a:effectLst/>
          </c:spPr>
          <c:dPt>
            <c:idx val="0"/>
            <c:bubble3D val="0"/>
            <c:spPr>
              <a:solidFill>
                <a:schemeClr val="accent1">
                  <a:lumMod val="60000"/>
                  <a:lumOff val="40000"/>
                </a:schemeClr>
              </a:solidFill>
              <a:ln w="19050">
                <a:solidFill>
                  <a:schemeClr val="tx1"/>
                </a:solidFill>
              </a:ln>
              <a:effectLst/>
            </c:spPr>
            <c:extLst>
              <c:ext xmlns:c16="http://schemas.microsoft.com/office/drawing/2014/chart" uri="{C3380CC4-5D6E-409C-BE32-E72D297353CC}">
                <c16:uniqueId val="{00000004-4548-4343-B988-E15C582F11D8}"/>
              </c:ext>
            </c:extLst>
          </c:dPt>
          <c:dPt>
            <c:idx val="1"/>
            <c:bubble3D val="0"/>
            <c:spPr>
              <a:solidFill>
                <a:srgbClr val="66FF66"/>
              </a:solidFill>
              <a:ln w="19050">
                <a:solidFill>
                  <a:schemeClr val="tx1"/>
                </a:solidFill>
              </a:ln>
              <a:effectLst/>
            </c:spPr>
            <c:extLst>
              <c:ext xmlns:c16="http://schemas.microsoft.com/office/drawing/2014/chart" uri="{C3380CC4-5D6E-409C-BE32-E72D297353CC}">
                <c16:uniqueId val="{00000003-4548-4343-B988-E15C582F11D8}"/>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2-4548-4343-B988-E15C582F11D8}"/>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1-4548-4343-B988-E15C582F11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水力</c:v>
                </c:pt>
                <c:pt idx="1">
                  <c:v>風力</c:v>
                </c:pt>
                <c:pt idx="2">
                  <c:v>太陽光</c:v>
                </c:pt>
                <c:pt idx="3">
                  <c:v>火力</c:v>
                </c:pt>
              </c:strCache>
            </c:strRef>
          </c:cat>
          <c:val>
            <c:numRef>
              <c:f>Sheet1!$B$2:$B$5</c:f>
              <c:numCache>
                <c:formatCode>0.00%</c:formatCode>
                <c:ptCount val="4"/>
                <c:pt idx="0">
                  <c:v>0.71220000000000006</c:v>
                </c:pt>
                <c:pt idx="1">
                  <c:v>8.5800000000000001E-2</c:v>
                </c:pt>
                <c:pt idx="2">
                  <c:v>6.4600000000000005E-2</c:v>
                </c:pt>
                <c:pt idx="3">
                  <c:v>0.13750000000000001</c:v>
                </c:pt>
              </c:numCache>
            </c:numRef>
          </c:val>
          <c:extLst>
            <c:ext xmlns:c16="http://schemas.microsoft.com/office/drawing/2014/chart" uri="{C3380CC4-5D6E-409C-BE32-E72D297353CC}">
              <c16:uniqueId val="{00000000-4548-4343-B988-E15C582F11D8}"/>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重慶市の対外貿易!$B$23</c:f>
              <c:strCache>
                <c:ptCount val="1"/>
                <c:pt idx="0">
                  <c:v>貿易総額</c:v>
                </c:pt>
              </c:strCache>
            </c:strRef>
          </c:tx>
          <c:spPr>
            <a:ln w="28575" cap="rnd">
              <a:solidFill>
                <a:schemeClr val="tx1"/>
              </a:solidFill>
              <a:round/>
            </a:ln>
            <a:effectLst/>
          </c:spPr>
          <c:marker>
            <c:symbol val="square"/>
            <c:size val="5"/>
            <c:spPr>
              <a:solidFill>
                <a:schemeClr val="tx1">
                  <a:lumMod val="65000"/>
                  <a:lumOff val="35000"/>
                </a:schemeClr>
              </a:solidFill>
              <a:ln w="9525">
                <a:solidFill>
                  <a:schemeClr val="tx1"/>
                </a:solidFill>
              </a:ln>
              <a:effectLst/>
            </c:spPr>
          </c:marker>
          <c:cat>
            <c:numRef>
              <c:f>重慶市の対外貿易!$C$22:$L$22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重慶市の対外貿易!$C$23:$L$23</c:f>
              <c:numCache>
                <c:formatCode>General</c:formatCode>
                <c:ptCount val="10"/>
                <c:pt idx="0">
                  <c:v>179.3</c:v>
                </c:pt>
                <c:pt idx="1">
                  <c:v>206.5</c:v>
                </c:pt>
                <c:pt idx="2">
                  <c:v>223.9</c:v>
                </c:pt>
                <c:pt idx="3">
                  <c:v>233.9</c:v>
                </c:pt>
                <c:pt idx="4">
                  <c:v>283.8</c:v>
                </c:pt>
                <c:pt idx="5">
                  <c:v>341.9</c:v>
                </c:pt>
                <c:pt idx="6">
                  <c:v>302.8</c:v>
                </c:pt>
                <c:pt idx="7">
                  <c:v>255.2</c:v>
                </c:pt>
                <c:pt idx="8">
                  <c:v>229.1</c:v>
                </c:pt>
                <c:pt idx="9">
                  <c:v>270.8</c:v>
                </c:pt>
              </c:numCache>
            </c:numRef>
          </c:val>
          <c:smooth val="0"/>
          <c:extLst>
            <c:ext xmlns:c16="http://schemas.microsoft.com/office/drawing/2014/chart" uri="{C3380CC4-5D6E-409C-BE32-E72D297353CC}">
              <c16:uniqueId val="{00000000-38A6-4DDF-8DEA-614EA9C380C1}"/>
            </c:ext>
          </c:extLst>
        </c:ser>
        <c:ser>
          <c:idx val="1"/>
          <c:order val="1"/>
          <c:tx>
            <c:strRef>
              <c:f>重慶市の対外貿易!$B$24</c:f>
              <c:strCache>
                <c:ptCount val="1"/>
                <c:pt idx="0">
                  <c:v>輸出</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重慶市の対外貿易!$C$22:$L$22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重慶市の対外貿易!$C$24:$L$24</c:f>
              <c:numCache>
                <c:formatCode>General</c:formatCode>
                <c:ptCount val="10"/>
                <c:pt idx="0">
                  <c:v>73.7</c:v>
                </c:pt>
                <c:pt idx="1">
                  <c:v>87.7</c:v>
                </c:pt>
                <c:pt idx="2">
                  <c:v>94.5</c:v>
                </c:pt>
                <c:pt idx="3">
                  <c:v>137.6</c:v>
                </c:pt>
                <c:pt idx="4">
                  <c:v>163.19999999999999</c:v>
                </c:pt>
                <c:pt idx="5">
                  <c:v>149.80000000000001</c:v>
                </c:pt>
                <c:pt idx="6">
                  <c:v>158.80000000000001</c:v>
                </c:pt>
                <c:pt idx="7">
                  <c:v>136.6</c:v>
                </c:pt>
                <c:pt idx="8">
                  <c:v>146.9</c:v>
                </c:pt>
                <c:pt idx="9">
                  <c:v>170.9</c:v>
                </c:pt>
              </c:numCache>
            </c:numRef>
          </c:val>
          <c:smooth val="0"/>
          <c:extLst>
            <c:ext xmlns:c16="http://schemas.microsoft.com/office/drawing/2014/chart" uri="{C3380CC4-5D6E-409C-BE32-E72D297353CC}">
              <c16:uniqueId val="{00000001-38A6-4DDF-8DEA-614EA9C380C1}"/>
            </c:ext>
          </c:extLst>
        </c:ser>
        <c:ser>
          <c:idx val="2"/>
          <c:order val="2"/>
          <c:tx>
            <c:strRef>
              <c:f>重慶市の対外貿易!$B$25</c:f>
              <c:strCache>
                <c:ptCount val="1"/>
                <c:pt idx="0">
                  <c:v>輸入</c:v>
                </c:pt>
              </c:strCache>
            </c:strRef>
          </c:tx>
          <c:spPr>
            <a:ln w="28575" cap="rnd">
              <a:solidFill>
                <a:srgbClr val="FF5050"/>
              </a:solidFill>
              <a:round/>
            </a:ln>
            <a:effectLst/>
          </c:spPr>
          <c:marker>
            <c:symbol val="square"/>
            <c:size val="5"/>
            <c:spPr>
              <a:solidFill>
                <a:srgbClr val="FF5050"/>
              </a:solidFill>
              <a:ln w="9525">
                <a:solidFill>
                  <a:srgbClr val="FF5050"/>
                </a:solidFill>
              </a:ln>
              <a:effectLst/>
            </c:spPr>
          </c:marker>
          <c:cat>
            <c:numRef>
              <c:f>重慶市の対外貿易!$C$22:$L$22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重慶市の対外貿易!$C$25:$L$25</c:f>
              <c:numCache>
                <c:formatCode>General</c:formatCode>
                <c:ptCount val="10"/>
                <c:pt idx="0">
                  <c:v>105.6</c:v>
                </c:pt>
                <c:pt idx="1">
                  <c:v>118.8</c:v>
                </c:pt>
                <c:pt idx="2">
                  <c:v>129.4</c:v>
                </c:pt>
                <c:pt idx="3">
                  <c:v>96.3</c:v>
                </c:pt>
                <c:pt idx="4">
                  <c:v>120.6</c:v>
                </c:pt>
                <c:pt idx="5">
                  <c:v>192</c:v>
                </c:pt>
                <c:pt idx="6">
                  <c:v>144</c:v>
                </c:pt>
                <c:pt idx="7">
                  <c:v>118.6</c:v>
                </c:pt>
                <c:pt idx="8">
                  <c:v>82.2</c:v>
                </c:pt>
                <c:pt idx="9">
                  <c:v>99.9</c:v>
                </c:pt>
              </c:numCache>
            </c:numRef>
          </c:val>
          <c:smooth val="0"/>
          <c:extLst>
            <c:ext xmlns:c16="http://schemas.microsoft.com/office/drawing/2014/chart" uri="{C3380CC4-5D6E-409C-BE32-E72D297353CC}">
              <c16:uniqueId val="{00000002-38A6-4DDF-8DEA-614EA9C380C1}"/>
            </c:ext>
          </c:extLst>
        </c:ser>
        <c:dLbls>
          <c:showLegendKey val="0"/>
          <c:showVal val="0"/>
          <c:showCatName val="0"/>
          <c:showSerName val="0"/>
          <c:showPercent val="0"/>
          <c:showBubbleSize val="0"/>
        </c:dLbls>
        <c:marker val="1"/>
        <c:smooth val="0"/>
        <c:axId val="632746888"/>
        <c:axId val="632747216"/>
      </c:lineChart>
      <c:catAx>
        <c:axId val="632746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2747216"/>
        <c:crosses val="autoZero"/>
        <c:auto val="1"/>
        <c:lblAlgn val="ctr"/>
        <c:lblOffset val="100"/>
        <c:noMultiLvlLbl val="0"/>
      </c:catAx>
      <c:valAx>
        <c:axId val="63274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2746888"/>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重慶市の対外貿易!$B$5</c:f>
              <c:strCache>
                <c:ptCount val="1"/>
                <c:pt idx="0">
                  <c:v>貿易総額</c:v>
                </c:pt>
              </c:strCache>
            </c:strRef>
          </c:tx>
          <c:spPr>
            <a:ln w="28575" cap="rnd">
              <a:solidFill>
                <a:sysClr val="windowText" lastClr="000000"/>
              </a:solidFill>
              <a:round/>
            </a:ln>
            <a:effectLst/>
          </c:spPr>
          <c:marker>
            <c:symbol val="square"/>
            <c:size val="5"/>
            <c:spPr>
              <a:solidFill>
                <a:schemeClr val="tx1"/>
              </a:solidFill>
              <a:ln w="9525">
                <a:solidFill>
                  <a:sysClr val="windowText" lastClr="000000"/>
                </a:solidFill>
              </a:ln>
              <a:effectLst/>
            </c:spPr>
          </c:marker>
          <c:cat>
            <c:numRef>
              <c:f>重慶市の対外貿易!$C$4:$N$4</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重慶市の対外貿易!$C$5:$N$5</c:f>
              <c:numCache>
                <c:formatCode>0</c:formatCode>
                <c:ptCount val="12"/>
                <c:pt idx="0">
                  <c:v>5863.22</c:v>
                </c:pt>
                <c:pt idx="1">
                  <c:v>4615.49</c:v>
                </c:pt>
                <c:pt idx="2">
                  <c:v>4140.3900000000003</c:v>
                </c:pt>
                <c:pt idx="3">
                  <c:v>4508.25</c:v>
                </c:pt>
                <c:pt idx="4">
                  <c:v>5222.62</c:v>
                </c:pt>
                <c:pt idx="5">
                  <c:v>5792.78</c:v>
                </c:pt>
                <c:pt idx="6">
                  <c:v>6513.36</c:v>
                </c:pt>
                <c:pt idx="7">
                  <c:v>8000.59</c:v>
                </c:pt>
                <c:pt idx="8">
                  <c:v>8158.35</c:v>
                </c:pt>
                <c:pt idx="9">
                  <c:v>7137.4</c:v>
                </c:pt>
                <c:pt idx="10">
                  <c:v>7154.2</c:v>
                </c:pt>
                <c:pt idx="11" formatCode="General">
                  <c:v>8006</c:v>
                </c:pt>
              </c:numCache>
            </c:numRef>
          </c:val>
          <c:smooth val="0"/>
          <c:extLst>
            <c:ext xmlns:c16="http://schemas.microsoft.com/office/drawing/2014/chart" uri="{C3380CC4-5D6E-409C-BE32-E72D297353CC}">
              <c16:uniqueId val="{00000000-099E-459C-BD7D-5E74FB1E3922}"/>
            </c:ext>
          </c:extLst>
        </c:ser>
        <c:ser>
          <c:idx val="1"/>
          <c:order val="1"/>
          <c:tx>
            <c:strRef>
              <c:f>重慶市の対外貿易!$B$6</c:f>
              <c:strCache>
                <c:ptCount val="1"/>
                <c:pt idx="0">
                  <c:v>輸出</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重慶市の対外貿易!$C$4:$N$4</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重慶市の対外貿易!$C$6:$N$6</c:f>
              <c:numCache>
                <c:formatCode>0</c:formatCode>
                <c:ptCount val="12"/>
                <c:pt idx="0">
                  <c:v>3894.76</c:v>
                </c:pt>
                <c:pt idx="1">
                  <c:v>3417.03</c:v>
                </c:pt>
                <c:pt idx="2">
                  <c:v>2677.96</c:v>
                </c:pt>
                <c:pt idx="3">
                  <c:v>2883.71</c:v>
                </c:pt>
                <c:pt idx="4">
                  <c:v>3395.28</c:v>
                </c:pt>
                <c:pt idx="5">
                  <c:v>3712.92</c:v>
                </c:pt>
                <c:pt idx="6">
                  <c:v>4187.4799999999996</c:v>
                </c:pt>
                <c:pt idx="7">
                  <c:v>5168.33</c:v>
                </c:pt>
                <c:pt idx="8">
                  <c:v>5245.32</c:v>
                </c:pt>
                <c:pt idx="9">
                  <c:v>4782.2</c:v>
                </c:pt>
                <c:pt idx="10">
                  <c:v>5073.6000000000004</c:v>
                </c:pt>
                <c:pt idx="11" formatCode="General">
                  <c:v>5587</c:v>
                </c:pt>
              </c:numCache>
            </c:numRef>
          </c:val>
          <c:smooth val="0"/>
          <c:extLst>
            <c:ext xmlns:c16="http://schemas.microsoft.com/office/drawing/2014/chart" uri="{C3380CC4-5D6E-409C-BE32-E72D297353CC}">
              <c16:uniqueId val="{00000001-099E-459C-BD7D-5E74FB1E3922}"/>
            </c:ext>
          </c:extLst>
        </c:ser>
        <c:ser>
          <c:idx val="2"/>
          <c:order val="2"/>
          <c:tx>
            <c:strRef>
              <c:f>重慶市の対外貿易!$B$7</c:f>
              <c:strCache>
                <c:ptCount val="1"/>
                <c:pt idx="0">
                  <c:v>輸入</c:v>
                </c:pt>
              </c:strCache>
            </c:strRef>
          </c:tx>
          <c:spPr>
            <a:ln w="28575" cap="rnd">
              <a:solidFill>
                <a:srgbClr val="FF5050"/>
              </a:solidFill>
              <a:round/>
            </a:ln>
            <a:effectLst/>
          </c:spPr>
          <c:marker>
            <c:symbol val="square"/>
            <c:size val="5"/>
            <c:spPr>
              <a:solidFill>
                <a:srgbClr val="FF5050"/>
              </a:solidFill>
              <a:ln w="9525">
                <a:solidFill>
                  <a:srgbClr val="FF5050"/>
                </a:solidFill>
              </a:ln>
              <a:effectLst/>
            </c:spPr>
          </c:marker>
          <c:cat>
            <c:numRef>
              <c:f>重慶市の対外貿易!$C$4:$N$4</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重慶市の対外貿易!$C$7:$N$7</c:f>
              <c:numCache>
                <c:formatCode>0</c:formatCode>
                <c:ptCount val="12"/>
                <c:pt idx="0">
                  <c:v>1968.46</c:v>
                </c:pt>
                <c:pt idx="1">
                  <c:v>1198.46</c:v>
                </c:pt>
                <c:pt idx="2">
                  <c:v>1462.43</c:v>
                </c:pt>
                <c:pt idx="3">
                  <c:v>1624.54</c:v>
                </c:pt>
                <c:pt idx="4">
                  <c:v>1827.34</c:v>
                </c:pt>
                <c:pt idx="5">
                  <c:v>2079.86</c:v>
                </c:pt>
                <c:pt idx="6">
                  <c:v>2325.88</c:v>
                </c:pt>
                <c:pt idx="7">
                  <c:v>2832.26</c:v>
                </c:pt>
                <c:pt idx="8">
                  <c:v>2913.03</c:v>
                </c:pt>
                <c:pt idx="9">
                  <c:v>2355.1999999999998</c:v>
                </c:pt>
                <c:pt idx="10">
                  <c:v>2080.6</c:v>
                </c:pt>
                <c:pt idx="11" formatCode="General">
                  <c:v>2419</c:v>
                </c:pt>
              </c:numCache>
            </c:numRef>
          </c:val>
          <c:smooth val="0"/>
          <c:extLst>
            <c:ext xmlns:c16="http://schemas.microsoft.com/office/drawing/2014/chart" uri="{C3380CC4-5D6E-409C-BE32-E72D297353CC}">
              <c16:uniqueId val="{00000002-099E-459C-BD7D-5E74FB1E3922}"/>
            </c:ext>
          </c:extLst>
        </c:ser>
        <c:dLbls>
          <c:showLegendKey val="0"/>
          <c:showVal val="0"/>
          <c:showCatName val="0"/>
          <c:showSerName val="0"/>
          <c:showPercent val="0"/>
          <c:showBubbleSize val="0"/>
        </c:dLbls>
        <c:marker val="1"/>
        <c:smooth val="0"/>
        <c:axId val="596281104"/>
        <c:axId val="596279792"/>
      </c:lineChart>
      <c:catAx>
        <c:axId val="59628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6279792"/>
        <c:crosses val="autoZero"/>
        <c:auto val="1"/>
        <c:lblAlgn val="ctr"/>
        <c:lblOffset val="100"/>
        <c:noMultiLvlLbl val="0"/>
      </c:catAx>
      <c:valAx>
        <c:axId val="596279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6281104"/>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重慶市の自動車生産台数!$B$4</c:f>
              <c:strCache>
                <c:ptCount val="1"/>
                <c:pt idx="0">
                  <c:v>中国全体</c:v>
                </c:pt>
              </c:strCache>
            </c:strRef>
          </c:tx>
          <c:spPr>
            <a:solidFill>
              <a:schemeClr val="bg1">
                <a:lumMod val="75000"/>
              </a:schemeClr>
            </a:solidFill>
            <a:ln>
              <a:noFill/>
            </a:ln>
            <a:effectLst/>
          </c:spPr>
          <c:invertIfNegative val="0"/>
          <c:cat>
            <c:numRef>
              <c:f>重慶市の自動車生産台数!$C$3:$M$3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重慶市の自動車生産台数!$C$4:$M$4</c:f>
              <c:numCache>
                <c:formatCode>General</c:formatCode>
                <c:ptCount val="11"/>
                <c:pt idx="0">
                  <c:v>2212.09</c:v>
                </c:pt>
                <c:pt idx="1">
                  <c:v>2372.52</c:v>
                </c:pt>
                <c:pt idx="2">
                  <c:v>2450.35</c:v>
                </c:pt>
                <c:pt idx="3">
                  <c:v>2811.91</c:v>
                </c:pt>
                <c:pt idx="4">
                  <c:v>2901.81</c:v>
                </c:pt>
                <c:pt idx="5">
                  <c:v>2782.74</c:v>
                </c:pt>
                <c:pt idx="6">
                  <c:v>2567.67</c:v>
                </c:pt>
                <c:pt idx="7">
                  <c:v>2532.4899999999998</c:v>
                </c:pt>
                <c:pt idx="8">
                  <c:v>2625.7</c:v>
                </c:pt>
                <c:pt idx="9">
                  <c:v>2713.63</c:v>
                </c:pt>
                <c:pt idx="10">
                  <c:v>3016.1</c:v>
                </c:pt>
              </c:numCache>
            </c:numRef>
          </c:val>
          <c:extLst>
            <c:ext xmlns:c16="http://schemas.microsoft.com/office/drawing/2014/chart" uri="{C3380CC4-5D6E-409C-BE32-E72D297353CC}">
              <c16:uniqueId val="{00000000-90E6-488C-B85D-F2AE9A51A5C6}"/>
            </c:ext>
          </c:extLst>
        </c:ser>
        <c:ser>
          <c:idx val="1"/>
          <c:order val="1"/>
          <c:tx>
            <c:strRef>
              <c:f>重慶市の自動車生産台数!$B$5</c:f>
              <c:strCache>
                <c:ptCount val="1"/>
                <c:pt idx="0">
                  <c:v>重慶市</c:v>
                </c:pt>
              </c:strCache>
            </c:strRef>
          </c:tx>
          <c:spPr>
            <a:solidFill>
              <a:srgbClr val="FF0000"/>
            </a:solidFill>
            <a:ln>
              <a:noFill/>
            </a:ln>
            <a:effectLst/>
          </c:spPr>
          <c:invertIfNegative val="0"/>
          <c:cat>
            <c:numRef>
              <c:f>重慶市の自動車生産台数!$C$3:$M$3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重慶市の自動車生産台数!$C$5:$M$5</c:f>
              <c:numCache>
                <c:formatCode>General</c:formatCode>
                <c:ptCount val="11"/>
                <c:pt idx="0">
                  <c:v>215.06</c:v>
                </c:pt>
                <c:pt idx="1">
                  <c:v>262.89</c:v>
                </c:pt>
                <c:pt idx="2">
                  <c:v>304.51</c:v>
                </c:pt>
                <c:pt idx="3">
                  <c:v>315.62</c:v>
                </c:pt>
                <c:pt idx="4">
                  <c:v>299.82</c:v>
                </c:pt>
                <c:pt idx="5">
                  <c:v>172.07</c:v>
                </c:pt>
                <c:pt idx="6">
                  <c:v>138.30000000000001</c:v>
                </c:pt>
                <c:pt idx="7">
                  <c:v>158</c:v>
                </c:pt>
                <c:pt idx="8">
                  <c:v>199.8</c:v>
                </c:pt>
                <c:pt idx="9">
                  <c:v>209.18</c:v>
                </c:pt>
                <c:pt idx="10">
                  <c:v>232</c:v>
                </c:pt>
              </c:numCache>
            </c:numRef>
          </c:val>
          <c:extLst>
            <c:ext xmlns:c16="http://schemas.microsoft.com/office/drawing/2014/chart" uri="{C3380CC4-5D6E-409C-BE32-E72D297353CC}">
              <c16:uniqueId val="{00000001-90E6-488C-B85D-F2AE9A51A5C6}"/>
            </c:ext>
          </c:extLst>
        </c:ser>
        <c:dLbls>
          <c:showLegendKey val="0"/>
          <c:showVal val="0"/>
          <c:showCatName val="0"/>
          <c:showSerName val="0"/>
          <c:showPercent val="0"/>
          <c:showBubbleSize val="0"/>
        </c:dLbls>
        <c:gapWidth val="219"/>
        <c:overlap val="-27"/>
        <c:axId val="481694872"/>
        <c:axId val="481689296"/>
      </c:barChart>
      <c:lineChart>
        <c:grouping val="standard"/>
        <c:varyColors val="0"/>
        <c:ser>
          <c:idx val="2"/>
          <c:order val="2"/>
          <c:tx>
            <c:strRef>
              <c:f>重慶市の自動車生産台数!$B$6</c:f>
              <c:strCache>
                <c:ptCount val="1"/>
                <c:pt idx="0">
                  <c:v>シェア</c:v>
                </c:pt>
              </c:strCache>
            </c:strRef>
          </c:tx>
          <c:spPr>
            <a:ln w="28575" cap="rnd">
              <a:solidFill>
                <a:srgbClr val="00B0F0"/>
              </a:solidFill>
              <a:round/>
            </a:ln>
            <a:effectLst/>
          </c:spPr>
          <c:marker>
            <c:symbol val="square"/>
            <c:size val="5"/>
            <c:spPr>
              <a:solidFill>
                <a:srgbClr val="00B0F0"/>
              </a:solidFill>
              <a:ln w="9525">
                <a:noFill/>
              </a:ln>
              <a:effectLst/>
            </c:spPr>
          </c:marker>
          <c:cat>
            <c:numRef>
              <c:f>重慶市の自動車生産台数!$C$3:$M$3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重慶市の自動車生産台数!$C$6:$M$6</c:f>
              <c:numCache>
                <c:formatCode>0%</c:formatCode>
                <c:ptCount val="11"/>
                <c:pt idx="0">
                  <c:v>9.7199999999999995E-2</c:v>
                </c:pt>
                <c:pt idx="1">
                  <c:v>0.1108</c:v>
                </c:pt>
                <c:pt idx="2">
                  <c:v>0.12429999999999999</c:v>
                </c:pt>
                <c:pt idx="3">
                  <c:v>0.11219999999999999</c:v>
                </c:pt>
                <c:pt idx="4">
                  <c:v>0.1033</c:v>
                </c:pt>
                <c:pt idx="5">
                  <c:v>6.1800000000000001E-2</c:v>
                </c:pt>
                <c:pt idx="6">
                  <c:v>5.3900000000000003E-2</c:v>
                </c:pt>
                <c:pt idx="7">
                  <c:v>6.2399999999999997E-2</c:v>
                </c:pt>
                <c:pt idx="8">
                  <c:v>7.6100000000000001E-2</c:v>
                </c:pt>
                <c:pt idx="9">
                  <c:v>7.7100000000000002E-2</c:v>
                </c:pt>
                <c:pt idx="10">
                  <c:v>7.6899999999999996E-2</c:v>
                </c:pt>
              </c:numCache>
            </c:numRef>
          </c:val>
          <c:smooth val="0"/>
          <c:extLst>
            <c:ext xmlns:c16="http://schemas.microsoft.com/office/drawing/2014/chart" uri="{C3380CC4-5D6E-409C-BE32-E72D297353CC}">
              <c16:uniqueId val="{00000002-90E6-488C-B85D-F2AE9A51A5C6}"/>
            </c:ext>
          </c:extLst>
        </c:ser>
        <c:dLbls>
          <c:showLegendKey val="0"/>
          <c:showVal val="0"/>
          <c:showCatName val="0"/>
          <c:showSerName val="0"/>
          <c:showPercent val="0"/>
          <c:showBubbleSize val="0"/>
        </c:dLbls>
        <c:marker val="1"/>
        <c:smooth val="0"/>
        <c:axId val="481703072"/>
        <c:axId val="481707992"/>
      </c:lineChart>
      <c:catAx>
        <c:axId val="48169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81689296"/>
        <c:crosses val="autoZero"/>
        <c:auto val="1"/>
        <c:lblAlgn val="ctr"/>
        <c:lblOffset val="100"/>
        <c:noMultiLvlLbl val="0"/>
      </c:catAx>
      <c:valAx>
        <c:axId val="48168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81694872"/>
        <c:crosses val="autoZero"/>
        <c:crossBetween val="between"/>
      </c:valAx>
      <c:valAx>
        <c:axId val="48170799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81703072"/>
        <c:crosses val="max"/>
        <c:crossBetween val="between"/>
      </c:valAx>
      <c:catAx>
        <c:axId val="481703072"/>
        <c:scaling>
          <c:orientation val="minMax"/>
        </c:scaling>
        <c:delete val="1"/>
        <c:axPos val="b"/>
        <c:numFmt formatCode="General" sourceLinked="1"/>
        <c:majorTickMark val="none"/>
        <c:minorTickMark val="none"/>
        <c:tickLblPos val="nextTo"/>
        <c:crossAx val="481707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台数</c:v>
                </c:pt>
              </c:strCache>
            </c:strRef>
          </c:tx>
          <c:spPr>
            <a:solidFill>
              <a:srgbClr val="00B0F0"/>
            </a:solidFill>
            <a:ln>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2407</c:v>
                </c:pt>
                <c:pt idx="1">
                  <c:v>4030</c:v>
                </c:pt>
                <c:pt idx="2">
                  <c:v>5471</c:v>
                </c:pt>
                <c:pt idx="3">
                  <c:v>6348</c:v>
                </c:pt>
                <c:pt idx="4">
                  <c:v>5575</c:v>
                </c:pt>
                <c:pt idx="5">
                  <c:v>5842</c:v>
                </c:pt>
                <c:pt idx="6">
                  <c:v>6095</c:v>
                </c:pt>
                <c:pt idx="7">
                  <c:v>5730</c:v>
                </c:pt>
                <c:pt idx="8">
                  <c:v>6422</c:v>
                </c:pt>
                <c:pt idx="9">
                  <c:v>7882</c:v>
                </c:pt>
                <c:pt idx="10">
                  <c:v>9385</c:v>
                </c:pt>
                <c:pt idx="11">
                  <c:v>7411</c:v>
                </c:pt>
              </c:numCache>
            </c:numRef>
          </c:val>
          <c:extLst>
            <c:ext xmlns:c16="http://schemas.microsoft.com/office/drawing/2014/chart" uri="{C3380CC4-5D6E-409C-BE32-E72D297353CC}">
              <c16:uniqueId val="{00000000-961E-4934-891F-D7B0C18B3BC0}"/>
            </c:ext>
          </c:extLst>
        </c:ser>
        <c:dLbls>
          <c:showLegendKey val="0"/>
          <c:showVal val="0"/>
          <c:showCatName val="0"/>
          <c:showSerName val="0"/>
          <c:showPercent val="0"/>
          <c:showBubbleSize val="0"/>
        </c:dLbls>
        <c:gapWidth val="219"/>
        <c:overlap val="-27"/>
        <c:axId val="949305712"/>
        <c:axId val="949307352"/>
      </c:barChart>
      <c:catAx>
        <c:axId val="94930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49307352"/>
        <c:crosses val="autoZero"/>
        <c:auto val="1"/>
        <c:lblAlgn val="ctr"/>
        <c:lblOffset val="100"/>
        <c:noMultiLvlLbl val="0"/>
      </c:catAx>
      <c:valAx>
        <c:axId val="949307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4930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'GDP成長率および構成比(四川)'!$B$23</c:f>
              <c:strCache>
                <c:ptCount val="1"/>
                <c:pt idx="0">
                  <c:v>第一次産業</c:v>
                </c:pt>
              </c:strCache>
            </c:strRef>
          </c:tx>
          <c:spPr>
            <a:ln w="28575" cap="rnd">
              <a:solidFill>
                <a:srgbClr val="92D050"/>
              </a:solidFill>
              <a:round/>
            </a:ln>
            <a:effectLst/>
          </c:spPr>
          <c:marker>
            <c:symbol val="square"/>
            <c:size val="5"/>
            <c:spPr>
              <a:solidFill>
                <a:srgbClr val="92D050"/>
              </a:solidFill>
              <a:ln w="9525">
                <a:solidFill>
                  <a:srgbClr val="92D050"/>
                </a:solidFill>
              </a:ln>
              <a:effectLst/>
            </c:spPr>
          </c:marker>
          <c:cat>
            <c:numRef>
              <c:f>'GDP成長率および構成比(四川)'!$E$22:$U$22</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'GDP成長率および構成比(四川)'!$E$23:$U$23</c:f>
              <c:numCache>
                <c:formatCode>General</c:formatCode>
                <c:ptCount val="17"/>
                <c:pt idx="0">
                  <c:v>15.8</c:v>
                </c:pt>
                <c:pt idx="1">
                  <c:v>14.7</c:v>
                </c:pt>
                <c:pt idx="2">
                  <c:v>14.2</c:v>
                </c:pt>
                <c:pt idx="3">
                  <c:v>13.8</c:v>
                </c:pt>
                <c:pt idx="4">
                  <c:v>13</c:v>
                </c:pt>
                <c:pt idx="5">
                  <c:v>12.4</c:v>
                </c:pt>
                <c:pt idx="6">
                  <c:v>12.2</c:v>
                </c:pt>
                <c:pt idx="7">
                  <c:v>12</c:v>
                </c:pt>
                <c:pt idx="8">
                  <c:v>11.6</c:v>
                </c:pt>
                <c:pt idx="9">
                  <c:v>10.9</c:v>
                </c:pt>
                <c:pt idx="10">
                  <c:v>10.3</c:v>
                </c:pt>
                <c:pt idx="11">
                  <c:v>11.4</c:v>
                </c:pt>
                <c:pt idx="12">
                  <c:v>10.5</c:v>
                </c:pt>
                <c:pt idx="13">
                  <c:v>10.5</c:v>
                </c:pt>
                <c:pt idx="14">
                  <c:v>10.1</c:v>
                </c:pt>
                <c:pt idx="15">
                  <c:v>8.6999999999999993</c:v>
                </c:pt>
                <c:pt idx="16">
                  <c:v>8.5</c:v>
                </c:pt>
              </c:numCache>
            </c:numRef>
          </c:val>
          <c:smooth val="0"/>
          <c:extLst>
            <c:ext xmlns:c16="http://schemas.microsoft.com/office/drawing/2014/chart" uri="{C3380CC4-5D6E-409C-BE32-E72D297353CC}">
              <c16:uniqueId val="{00000000-20D1-4E03-9C11-26F07FF3D49C}"/>
            </c:ext>
          </c:extLst>
        </c:ser>
        <c:ser>
          <c:idx val="1"/>
          <c:order val="1"/>
          <c:tx>
            <c:strRef>
              <c:f>'GDP成長率および構成比(四川)'!$B$24</c:f>
              <c:strCache>
                <c:ptCount val="1"/>
                <c:pt idx="0">
                  <c:v>第二次産業</c:v>
                </c:pt>
              </c:strCache>
            </c:strRef>
          </c:tx>
          <c:spPr>
            <a:ln w="28575" cap="rnd">
              <a:solidFill>
                <a:srgbClr val="FF0000"/>
              </a:solidFill>
              <a:round/>
            </a:ln>
            <a:effectLst/>
          </c:spPr>
          <c:marker>
            <c:symbol val="square"/>
            <c:size val="5"/>
            <c:spPr>
              <a:solidFill>
                <a:srgbClr val="FF0000"/>
              </a:solidFill>
              <a:ln w="9525">
                <a:solidFill>
                  <a:schemeClr val="accent2"/>
                </a:solidFill>
              </a:ln>
              <a:effectLst/>
            </c:spPr>
          </c:marker>
          <c:cat>
            <c:numRef>
              <c:f>'GDP成長率および構成比(四川)'!$E$22:$U$22</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'GDP成長率および構成比(四川)'!$E$24:$U$24</c:f>
              <c:numCache>
                <c:formatCode>General</c:formatCode>
                <c:ptCount val="17"/>
                <c:pt idx="0">
                  <c:v>47.4</c:v>
                </c:pt>
                <c:pt idx="1">
                  <c:v>50.7</c:v>
                </c:pt>
                <c:pt idx="2">
                  <c:v>52.4</c:v>
                </c:pt>
                <c:pt idx="3">
                  <c:v>52.8</c:v>
                </c:pt>
                <c:pt idx="4">
                  <c:v>51.7</c:v>
                </c:pt>
                <c:pt idx="5">
                  <c:v>50.9</c:v>
                </c:pt>
                <c:pt idx="6">
                  <c:v>47.5</c:v>
                </c:pt>
                <c:pt idx="7">
                  <c:v>42.6</c:v>
                </c:pt>
                <c:pt idx="8">
                  <c:v>38.700000000000003</c:v>
                </c:pt>
                <c:pt idx="9">
                  <c:v>37.700000000000003</c:v>
                </c:pt>
                <c:pt idx="10">
                  <c:v>37.299999999999997</c:v>
                </c:pt>
                <c:pt idx="11">
                  <c:v>36.200000000000003</c:v>
                </c:pt>
                <c:pt idx="12">
                  <c:v>37</c:v>
                </c:pt>
                <c:pt idx="13">
                  <c:v>37.299999999999997</c:v>
                </c:pt>
                <c:pt idx="14">
                  <c:v>35.4</c:v>
                </c:pt>
                <c:pt idx="15">
                  <c:v>35.299999999999997</c:v>
                </c:pt>
                <c:pt idx="16">
                  <c:v>34.4</c:v>
                </c:pt>
              </c:numCache>
            </c:numRef>
          </c:val>
          <c:smooth val="0"/>
          <c:extLst>
            <c:ext xmlns:c16="http://schemas.microsoft.com/office/drawing/2014/chart" uri="{C3380CC4-5D6E-409C-BE32-E72D297353CC}">
              <c16:uniqueId val="{00000001-20D1-4E03-9C11-26F07FF3D49C}"/>
            </c:ext>
          </c:extLst>
        </c:ser>
        <c:ser>
          <c:idx val="2"/>
          <c:order val="2"/>
          <c:tx>
            <c:strRef>
              <c:f>'GDP成長率および構成比(四川)'!$B$25</c:f>
              <c:strCache>
                <c:ptCount val="1"/>
                <c:pt idx="0">
                  <c:v>第三次産業</c:v>
                </c:pt>
              </c:strCache>
            </c:strRef>
          </c:tx>
          <c:spPr>
            <a:ln w="28575" cap="rnd">
              <a:solidFill>
                <a:srgbClr val="00B0F0"/>
              </a:solidFill>
              <a:round/>
            </a:ln>
            <a:effectLst/>
          </c:spPr>
          <c:marker>
            <c:symbol val="square"/>
            <c:size val="5"/>
            <c:spPr>
              <a:solidFill>
                <a:srgbClr val="00B0F0"/>
              </a:solidFill>
              <a:ln w="9525">
                <a:solidFill>
                  <a:srgbClr val="00B0F0"/>
                </a:solidFill>
              </a:ln>
              <a:effectLst/>
            </c:spPr>
          </c:marker>
          <c:cat>
            <c:numRef>
              <c:f>'GDP成長率および構成比(四川)'!$E$22:$U$22</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'GDP成長率および構成比(四川)'!$E$25:$U$25</c:f>
              <c:numCache>
                <c:formatCode>General</c:formatCode>
                <c:ptCount val="17"/>
                <c:pt idx="0">
                  <c:v>36.799999999999997</c:v>
                </c:pt>
                <c:pt idx="1">
                  <c:v>34.6</c:v>
                </c:pt>
                <c:pt idx="2">
                  <c:v>33.4</c:v>
                </c:pt>
                <c:pt idx="3">
                  <c:v>33.4</c:v>
                </c:pt>
                <c:pt idx="4">
                  <c:v>35.299999999999997</c:v>
                </c:pt>
                <c:pt idx="5">
                  <c:v>36.700000000000003</c:v>
                </c:pt>
                <c:pt idx="6">
                  <c:v>40.299999999999997</c:v>
                </c:pt>
                <c:pt idx="7">
                  <c:v>45.4</c:v>
                </c:pt>
                <c:pt idx="8">
                  <c:v>49.7</c:v>
                </c:pt>
                <c:pt idx="9">
                  <c:v>51.4</c:v>
                </c:pt>
                <c:pt idx="10">
                  <c:v>52.4</c:v>
                </c:pt>
                <c:pt idx="11">
                  <c:v>52.4</c:v>
                </c:pt>
                <c:pt idx="12">
                  <c:v>52.5</c:v>
                </c:pt>
                <c:pt idx="13">
                  <c:v>52.2</c:v>
                </c:pt>
                <c:pt idx="14">
                  <c:v>54.5</c:v>
                </c:pt>
                <c:pt idx="15">
                  <c:v>56</c:v>
                </c:pt>
                <c:pt idx="16">
                  <c:v>57.1</c:v>
                </c:pt>
              </c:numCache>
            </c:numRef>
          </c:val>
          <c:smooth val="0"/>
          <c:extLst>
            <c:ext xmlns:c16="http://schemas.microsoft.com/office/drawing/2014/chart" uri="{C3380CC4-5D6E-409C-BE32-E72D297353CC}">
              <c16:uniqueId val="{00000002-20D1-4E03-9C11-26F07FF3D49C}"/>
            </c:ext>
          </c:extLst>
        </c:ser>
        <c:dLbls>
          <c:showLegendKey val="0"/>
          <c:showVal val="0"/>
          <c:showCatName val="0"/>
          <c:showSerName val="0"/>
          <c:showPercent val="0"/>
          <c:showBubbleSize val="0"/>
        </c:dLbls>
        <c:marker val="1"/>
        <c:smooth val="0"/>
        <c:axId val="519690224"/>
        <c:axId val="519687928"/>
      </c:lineChart>
      <c:catAx>
        <c:axId val="5196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9687928"/>
        <c:crosses val="autoZero"/>
        <c:auto val="1"/>
        <c:lblAlgn val="ctr"/>
        <c:lblOffset val="100"/>
        <c:tickLblSkip val="2"/>
        <c:noMultiLvlLbl val="0"/>
      </c:catAx>
      <c:valAx>
        <c:axId val="5196879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96902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'GDP成長率および構成比(四川)'!$B$2</c:f>
              <c:strCache>
                <c:ptCount val="1"/>
                <c:pt idx="0">
                  <c:v>中国全体</c:v>
                </c:pt>
              </c:strCache>
            </c:strRef>
          </c:tx>
          <c:spPr>
            <a:ln w="28575" cap="rnd">
              <a:solidFill>
                <a:schemeClr val="bg1">
                  <a:lumMod val="65000"/>
                </a:schemeClr>
              </a:solidFill>
              <a:prstDash val="sysDash"/>
              <a:round/>
            </a:ln>
            <a:effectLst/>
          </c:spPr>
          <c:marker>
            <c:symbol val="square"/>
            <c:size val="5"/>
            <c:spPr>
              <a:solidFill>
                <a:schemeClr val="bg1">
                  <a:lumMod val="65000"/>
                </a:schemeClr>
              </a:solidFill>
              <a:ln w="9525">
                <a:solidFill>
                  <a:schemeClr val="bg1">
                    <a:lumMod val="65000"/>
                  </a:schemeClr>
                </a:solidFill>
                <a:prstDash val="sysDash"/>
              </a:ln>
              <a:effectLst/>
            </c:spPr>
          </c:marker>
          <c:cat>
            <c:numRef>
              <c:f>'GDP成長率および構成比(四川)'!$E$1:$U$1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'GDP成長率および構成比(四川)'!$E$2:$U$2</c:f>
              <c:numCache>
                <c:formatCode>0%</c:formatCode>
                <c:ptCount val="17"/>
                <c:pt idx="0">
                  <c:v>9.5000000000000001E-2</c:v>
                </c:pt>
                <c:pt idx="1">
                  <c:v>0.10299999999999999</c:v>
                </c:pt>
                <c:pt idx="2">
                  <c:v>9.1999999999999998E-2</c:v>
                </c:pt>
                <c:pt idx="3">
                  <c:v>7.8E-2</c:v>
                </c:pt>
                <c:pt idx="4">
                  <c:v>7.6999999999999999E-2</c:v>
                </c:pt>
                <c:pt idx="5">
                  <c:v>7.3999999999999996E-2</c:v>
                </c:pt>
                <c:pt idx="6">
                  <c:v>6.9000000000000006E-2</c:v>
                </c:pt>
                <c:pt idx="7">
                  <c:v>6.7000000000000004E-2</c:v>
                </c:pt>
                <c:pt idx="8">
                  <c:v>6.9000000000000006E-2</c:v>
                </c:pt>
                <c:pt idx="9">
                  <c:v>6.6000000000000003E-2</c:v>
                </c:pt>
                <c:pt idx="10">
                  <c:v>6.0999999999999999E-2</c:v>
                </c:pt>
                <c:pt idx="11">
                  <c:v>2.3E-2</c:v>
                </c:pt>
                <c:pt idx="12">
                  <c:v>8.1000000000000003E-2</c:v>
                </c:pt>
                <c:pt idx="13">
                  <c:v>0.03</c:v>
                </c:pt>
                <c:pt idx="14">
                  <c:v>5.1999999999999998E-2</c:v>
                </c:pt>
                <c:pt idx="15">
                  <c:v>0.05</c:v>
                </c:pt>
                <c:pt idx="16">
                  <c:v>0.05</c:v>
                </c:pt>
              </c:numCache>
            </c:numRef>
          </c:val>
          <c:smooth val="0"/>
          <c:extLst>
            <c:ext xmlns:c16="http://schemas.microsoft.com/office/drawing/2014/chart" uri="{C3380CC4-5D6E-409C-BE32-E72D297353CC}">
              <c16:uniqueId val="{00000000-7EDB-473C-91A0-79E61A715361}"/>
            </c:ext>
          </c:extLst>
        </c:ser>
        <c:ser>
          <c:idx val="1"/>
          <c:order val="1"/>
          <c:tx>
            <c:strRef>
              <c:f>'GDP成長率および構成比(四川)'!$B$3</c:f>
              <c:strCache>
                <c:ptCount val="1"/>
                <c:pt idx="0">
                  <c:v>四川省</c:v>
                </c:pt>
              </c:strCache>
            </c:strRef>
          </c:tx>
          <c:spPr>
            <a:ln w="28575" cap="rnd">
              <a:solidFill>
                <a:srgbClr val="FF0000"/>
              </a:solidFill>
              <a:round/>
            </a:ln>
            <a:effectLst/>
          </c:spPr>
          <c:marker>
            <c:symbol val="square"/>
            <c:size val="5"/>
            <c:spPr>
              <a:solidFill>
                <a:srgbClr val="FF0000"/>
              </a:solidFill>
              <a:ln w="9525">
                <a:solidFill>
                  <a:schemeClr val="accent2"/>
                </a:solidFill>
              </a:ln>
              <a:effectLst/>
            </c:spPr>
          </c:marker>
          <c:cat>
            <c:numRef>
              <c:f>'GDP成長率および構成比(四川)'!$E$1:$U$1</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'GDP成長率および構成比(四川)'!$E$3:$U$3</c:f>
              <c:numCache>
                <c:formatCode>0%</c:formatCode>
                <c:ptCount val="17"/>
                <c:pt idx="0">
                  <c:v>0.14499999999999999</c:v>
                </c:pt>
                <c:pt idx="1">
                  <c:v>0.151</c:v>
                </c:pt>
                <c:pt idx="2">
                  <c:v>0.15</c:v>
                </c:pt>
                <c:pt idx="3">
                  <c:v>0.126</c:v>
                </c:pt>
                <c:pt idx="4">
                  <c:v>0.1</c:v>
                </c:pt>
                <c:pt idx="5">
                  <c:v>8.5000000000000006E-2</c:v>
                </c:pt>
                <c:pt idx="6">
                  <c:v>7.9000000000000001E-2</c:v>
                </c:pt>
                <c:pt idx="7">
                  <c:v>7.6999999999999999E-2</c:v>
                </c:pt>
                <c:pt idx="8">
                  <c:v>8.1000000000000003E-2</c:v>
                </c:pt>
                <c:pt idx="9">
                  <c:v>0.08</c:v>
                </c:pt>
                <c:pt idx="10">
                  <c:v>7.4999999999999997E-2</c:v>
                </c:pt>
                <c:pt idx="11">
                  <c:v>3.7999999999999999E-2</c:v>
                </c:pt>
                <c:pt idx="12">
                  <c:v>8.2000000000000003E-2</c:v>
                </c:pt>
                <c:pt idx="13">
                  <c:v>2.9000000000000001E-2</c:v>
                </c:pt>
                <c:pt idx="14">
                  <c:v>0.06</c:v>
                </c:pt>
                <c:pt idx="15" formatCode="0.00%">
                  <c:v>5.7000000000000002E-2</c:v>
                </c:pt>
                <c:pt idx="16" formatCode="0.00%">
                  <c:v>5.5E-2</c:v>
                </c:pt>
              </c:numCache>
            </c:numRef>
          </c:val>
          <c:smooth val="0"/>
          <c:extLst>
            <c:ext xmlns:c16="http://schemas.microsoft.com/office/drawing/2014/chart" uri="{C3380CC4-5D6E-409C-BE32-E72D297353CC}">
              <c16:uniqueId val="{00000001-7EDB-473C-91A0-79E61A715361}"/>
            </c:ext>
          </c:extLst>
        </c:ser>
        <c:dLbls>
          <c:showLegendKey val="0"/>
          <c:showVal val="0"/>
          <c:showCatName val="0"/>
          <c:showSerName val="0"/>
          <c:showPercent val="0"/>
          <c:showBubbleSize val="0"/>
        </c:dLbls>
        <c:marker val="1"/>
        <c:smooth val="0"/>
        <c:axId val="526337192"/>
        <c:axId val="526337848"/>
      </c:lineChart>
      <c:catAx>
        <c:axId val="5263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848"/>
        <c:crosses val="autoZero"/>
        <c:auto val="1"/>
        <c:lblAlgn val="ctr"/>
        <c:lblOffset val="100"/>
        <c:tickLblSkip val="2"/>
        <c:tickMarkSkip val="2"/>
        <c:noMultiLvlLbl val="0"/>
      </c:catAx>
      <c:valAx>
        <c:axId val="526337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6337192"/>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四川省の対外貿易!$B$23</c:f>
              <c:strCache>
                <c:ptCount val="1"/>
                <c:pt idx="0">
                  <c:v>貿易総額</c:v>
                </c:pt>
              </c:strCache>
            </c:strRef>
          </c:tx>
          <c:spPr>
            <a:ln w="28575" cap="rnd">
              <a:solidFill>
                <a:schemeClr val="tx1"/>
              </a:solidFill>
              <a:round/>
            </a:ln>
            <a:effectLst/>
          </c:spPr>
          <c:marker>
            <c:symbol val="square"/>
            <c:size val="5"/>
            <c:spPr>
              <a:solidFill>
                <a:schemeClr val="tx1"/>
              </a:solidFill>
              <a:ln w="9525">
                <a:solidFill>
                  <a:schemeClr val="tx1"/>
                </a:solidFill>
              </a:ln>
              <a:effectLst/>
            </c:spPr>
          </c:marker>
          <c:cat>
            <c:numRef>
              <c:f>四川省の対外貿易!$C$22:$L$22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四川省の対外貿易!$C$23:$L$23</c:f>
              <c:numCache>
                <c:formatCode>General</c:formatCode>
                <c:ptCount val="10"/>
                <c:pt idx="0">
                  <c:v>221.5</c:v>
                </c:pt>
                <c:pt idx="1">
                  <c:v>338.7</c:v>
                </c:pt>
                <c:pt idx="2">
                  <c:v>435.1</c:v>
                </c:pt>
                <c:pt idx="3">
                  <c:v>385.2</c:v>
                </c:pt>
                <c:pt idx="4">
                  <c:v>454.8</c:v>
                </c:pt>
                <c:pt idx="5">
                  <c:v>466.2</c:v>
                </c:pt>
                <c:pt idx="6">
                  <c:v>474.5</c:v>
                </c:pt>
                <c:pt idx="7">
                  <c:v>399.4</c:v>
                </c:pt>
                <c:pt idx="8">
                  <c:v>434.1</c:v>
                </c:pt>
                <c:pt idx="9">
                  <c:v>486.2</c:v>
                </c:pt>
              </c:numCache>
            </c:numRef>
          </c:val>
          <c:smooth val="0"/>
          <c:extLst>
            <c:ext xmlns:c16="http://schemas.microsoft.com/office/drawing/2014/chart" uri="{C3380CC4-5D6E-409C-BE32-E72D297353CC}">
              <c16:uniqueId val="{00000000-FCD7-48E4-BEFC-62D766E056D2}"/>
            </c:ext>
          </c:extLst>
        </c:ser>
        <c:ser>
          <c:idx val="1"/>
          <c:order val="1"/>
          <c:tx>
            <c:strRef>
              <c:f>四川省の対外貿易!$B$24</c:f>
              <c:strCache>
                <c:ptCount val="1"/>
                <c:pt idx="0">
                  <c:v>輸出</c:v>
                </c:pt>
              </c:strCache>
            </c:strRef>
          </c:tx>
          <c:spPr>
            <a:ln w="28575" cap="rnd">
              <a:solidFill>
                <a:srgbClr val="66FF66"/>
              </a:solidFill>
              <a:round/>
            </a:ln>
            <a:effectLst/>
          </c:spPr>
          <c:marker>
            <c:symbol val="square"/>
            <c:size val="5"/>
            <c:spPr>
              <a:solidFill>
                <a:srgbClr val="66FF66"/>
              </a:solidFill>
              <a:ln w="9525">
                <a:solidFill>
                  <a:srgbClr val="66FF66"/>
                </a:solidFill>
              </a:ln>
              <a:effectLst/>
            </c:spPr>
          </c:marker>
          <c:cat>
            <c:numRef>
              <c:f>四川省の対外貿易!$C$22:$L$22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四川省の対外貿易!$C$24:$L$24</c:f>
              <c:numCache>
                <c:formatCode>General</c:formatCode>
                <c:ptCount val="10"/>
                <c:pt idx="0">
                  <c:v>87.9</c:v>
                </c:pt>
                <c:pt idx="1">
                  <c:v>118.2</c:v>
                </c:pt>
                <c:pt idx="2">
                  <c:v>152.9</c:v>
                </c:pt>
                <c:pt idx="3">
                  <c:v>183.4</c:v>
                </c:pt>
                <c:pt idx="4">
                  <c:v>237.4</c:v>
                </c:pt>
                <c:pt idx="5">
                  <c:v>195.9</c:v>
                </c:pt>
                <c:pt idx="6">
                  <c:v>246.1</c:v>
                </c:pt>
                <c:pt idx="7">
                  <c:v>216.7</c:v>
                </c:pt>
                <c:pt idx="8">
                  <c:v>180.8</c:v>
                </c:pt>
                <c:pt idx="9">
                  <c:v>217.2</c:v>
                </c:pt>
              </c:numCache>
            </c:numRef>
          </c:val>
          <c:smooth val="0"/>
          <c:extLst>
            <c:ext xmlns:c16="http://schemas.microsoft.com/office/drawing/2014/chart" uri="{C3380CC4-5D6E-409C-BE32-E72D297353CC}">
              <c16:uniqueId val="{00000001-FCD7-48E4-BEFC-62D766E056D2}"/>
            </c:ext>
          </c:extLst>
        </c:ser>
        <c:ser>
          <c:idx val="2"/>
          <c:order val="2"/>
          <c:tx>
            <c:strRef>
              <c:f>四川省の対外貿易!$B$25</c:f>
              <c:strCache>
                <c:ptCount val="1"/>
                <c:pt idx="0">
                  <c:v>輸入</c:v>
                </c:pt>
              </c:strCache>
            </c:strRef>
          </c:tx>
          <c:spPr>
            <a:ln w="28575" cap="rnd">
              <a:solidFill>
                <a:srgbClr val="FF5050"/>
              </a:solidFill>
              <a:round/>
            </a:ln>
            <a:effectLst/>
          </c:spPr>
          <c:marker>
            <c:symbol val="square"/>
            <c:size val="5"/>
            <c:spPr>
              <a:solidFill>
                <a:srgbClr val="FF5050"/>
              </a:solidFill>
              <a:ln w="9525">
                <a:solidFill>
                  <a:srgbClr val="FF5050"/>
                </a:solidFill>
              </a:ln>
              <a:effectLst/>
            </c:spPr>
          </c:marker>
          <c:cat>
            <c:numRef>
              <c:f>四川省の対外貿易!$C$22:$L$22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四川省の対外貿易!$C$25:$L$25</c:f>
              <c:numCache>
                <c:formatCode>General</c:formatCode>
                <c:ptCount val="10"/>
                <c:pt idx="0">
                  <c:v>133.6</c:v>
                </c:pt>
                <c:pt idx="1">
                  <c:v>220.5</c:v>
                </c:pt>
                <c:pt idx="2">
                  <c:v>282.2</c:v>
                </c:pt>
                <c:pt idx="3">
                  <c:v>201.8</c:v>
                </c:pt>
                <c:pt idx="4">
                  <c:v>217.4</c:v>
                </c:pt>
                <c:pt idx="5">
                  <c:v>270.3</c:v>
                </c:pt>
                <c:pt idx="6">
                  <c:v>228.4</c:v>
                </c:pt>
                <c:pt idx="7">
                  <c:v>182.7</c:v>
                </c:pt>
                <c:pt idx="8">
                  <c:v>253.3</c:v>
                </c:pt>
                <c:pt idx="9">
                  <c:v>269</c:v>
                </c:pt>
              </c:numCache>
            </c:numRef>
          </c:val>
          <c:smooth val="0"/>
          <c:extLst>
            <c:ext xmlns:c16="http://schemas.microsoft.com/office/drawing/2014/chart" uri="{C3380CC4-5D6E-409C-BE32-E72D297353CC}">
              <c16:uniqueId val="{00000002-FCD7-48E4-BEFC-62D766E056D2}"/>
            </c:ext>
          </c:extLst>
        </c:ser>
        <c:dLbls>
          <c:showLegendKey val="0"/>
          <c:showVal val="0"/>
          <c:showCatName val="0"/>
          <c:showSerName val="0"/>
          <c:showPercent val="0"/>
          <c:showBubbleSize val="0"/>
        </c:dLbls>
        <c:marker val="1"/>
        <c:smooth val="0"/>
        <c:axId val="481699464"/>
        <c:axId val="481709632"/>
      </c:lineChart>
      <c:catAx>
        <c:axId val="48169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709632"/>
        <c:crosses val="autoZero"/>
        <c:auto val="1"/>
        <c:lblAlgn val="ctr"/>
        <c:lblOffset val="100"/>
        <c:noMultiLvlLbl val="0"/>
      </c:catAx>
      <c:valAx>
        <c:axId val="4817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699464"/>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1"/>
            <a:ext cx="2918831" cy="495029"/>
          </a:xfrm>
          <a:prstGeom prst="rect">
            <a:avLst/>
          </a:prstGeom>
        </p:spPr>
        <p:txBody>
          <a:bodyPr vert="horz" lIns="90727" tIns="45363" rIns="90727" bIns="45363" rtlCol="0"/>
          <a:lstStyle>
            <a:lvl1pPr algn="r">
              <a:defRPr sz="1200"/>
            </a:lvl1pPr>
          </a:lstStyle>
          <a:p>
            <a:fld id="{A5F4E78D-3611-4A23-B481-F54E4CCBB3BB}"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962025" y="1231900"/>
            <a:ext cx="4811713" cy="3332163"/>
          </a:xfrm>
          <a:prstGeom prst="rect">
            <a:avLst/>
          </a:prstGeom>
          <a:noFill/>
          <a:ln w="12700">
            <a:solidFill>
              <a:prstClr val="black"/>
            </a:solidFill>
          </a:ln>
        </p:spPr>
        <p:txBody>
          <a:bodyPr vert="horz" lIns="90727" tIns="45363" rIns="90727" bIns="45363"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27" tIns="45363" rIns="90727"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0727" tIns="45363" rIns="90727"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5028"/>
          </a:xfrm>
          <a:prstGeom prst="rect">
            <a:avLst/>
          </a:prstGeom>
        </p:spPr>
        <p:txBody>
          <a:bodyPr vert="horz" lIns="90727" tIns="45363" rIns="90727" bIns="45363" rtlCol="0" anchor="b"/>
          <a:lstStyle>
            <a:lvl1pPr algn="r">
              <a:defRPr sz="1200"/>
            </a:lvl1pPr>
          </a:lstStyle>
          <a:p>
            <a:fld id="{F474344A-DC33-449E-A3A9-87F3BEE32062}" type="slidenum">
              <a:rPr kumimoji="1" lang="ja-JP" altLang="en-US" smtClean="0"/>
              <a:t>‹#›</a:t>
            </a:fld>
            <a:endParaRPr kumimoji="1" lang="ja-JP" altLang="en-US"/>
          </a:p>
        </p:txBody>
      </p:sp>
    </p:spTree>
    <p:extLst>
      <p:ext uri="{BB962C8B-B14F-4D97-AF65-F5344CB8AC3E}">
        <p14:creationId xmlns:p14="http://schemas.microsoft.com/office/powerpoint/2010/main" val="33429767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74344A-DC33-449E-A3A9-87F3BEE32062}" type="slidenum">
              <a:rPr kumimoji="1" lang="ja-JP" altLang="en-US" smtClean="0"/>
              <a:t>4</a:t>
            </a:fld>
            <a:endParaRPr kumimoji="1" lang="ja-JP" altLang="en-US"/>
          </a:p>
        </p:txBody>
      </p:sp>
    </p:spTree>
    <p:extLst>
      <p:ext uri="{BB962C8B-B14F-4D97-AF65-F5344CB8AC3E}">
        <p14:creationId xmlns:p14="http://schemas.microsoft.com/office/powerpoint/2010/main" val="128193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74344A-DC33-449E-A3A9-87F3BEE32062}" type="slidenum">
              <a:rPr kumimoji="1" lang="ja-JP" altLang="en-US" smtClean="0"/>
              <a:t>5</a:t>
            </a:fld>
            <a:endParaRPr kumimoji="1" lang="ja-JP" altLang="en-US"/>
          </a:p>
        </p:txBody>
      </p:sp>
    </p:spTree>
    <p:extLst>
      <p:ext uri="{BB962C8B-B14F-4D97-AF65-F5344CB8AC3E}">
        <p14:creationId xmlns:p14="http://schemas.microsoft.com/office/powerpoint/2010/main" val="101861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74344A-DC33-449E-A3A9-87F3BEE32062}" type="slidenum">
              <a:rPr kumimoji="1" lang="ja-JP" altLang="en-US" smtClean="0"/>
              <a:t>8</a:t>
            </a:fld>
            <a:endParaRPr kumimoji="1" lang="ja-JP" altLang="en-US"/>
          </a:p>
        </p:txBody>
      </p:sp>
    </p:spTree>
    <p:extLst>
      <p:ext uri="{BB962C8B-B14F-4D97-AF65-F5344CB8AC3E}">
        <p14:creationId xmlns:p14="http://schemas.microsoft.com/office/powerpoint/2010/main" val="253951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74344A-DC33-449E-A3A9-87F3BEE32062}" type="slidenum">
              <a:rPr kumimoji="1" lang="ja-JP" altLang="en-US" smtClean="0"/>
              <a:t>10</a:t>
            </a:fld>
            <a:endParaRPr kumimoji="1" lang="ja-JP" altLang="en-US"/>
          </a:p>
        </p:txBody>
      </p:sp>
    </p:spTree>
    <p:extLst>
      <p:ext uri="{BB962C8B-B14F-4D97-AF65-F5344CB8AC3E}">
        <p14:creationId xmlns:p14="http://schemas.microsoft.com/office/powerpoint/2010/main" val="138140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74344A-DC33-449E-A3A9-87F3BEE32062}" type="slidenum">
              <a:rPr kumimoji="1" lang="ja-JP" altLang="en-US" smtClean="0"/>
              <a:t>11</a:t>
            </a:fld>
            <a:endParaRPr kumimoji="1" lang="ja-JP" altLang="en-US"/>
          </a:p>
        </p:txBody>
      </p:sp>
    </p:spTree>
    <p:extLst>
      <p:ext uri="{BB962C8B-B14F-4D97-AF65-F5344CB8AC3E}">
        <p14:creationId xmlns:p14="http://schemas.microsoft.com/office/powerpoint/2010/main" val="118978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74344A-DC33-449E-A3A9-87F3BEE32062}" type="slidenum">
              <a:rPr kumimoji="1" lang="ja-JP" altLang="en-US" smtClean="0"/>
              <a:t>15</a:t>
            </a:fld>
            <a:endParaRPr kumimoji="1" lang="ja-JP" altLang="en-US"/>
          </a:p>
        </p:txBody>
      </p:sp>
    </p:spTree>
    <p:extLst>
      <p:ext uri="{BB962C8B-B14F-4D97-AF65-F5344CB8AC3E}">
        <p14:creationId xmlns:p14="http://schemas.microsoft.com/office/powerpoint/2010/main" val="151640923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337747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129692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134660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293374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404567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23598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169681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422343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207028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46001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59E120-EF4C-4755-861C-56A9275135F2}" type="datetimeFigureOut">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5784276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9E120-EF4C-4755-861C-56A9275135F2}" type="datetimeFigureOut">
              <a:rPr kumimoji="1" lang="ja-JP" altLang="en-US" smtClean="0"/>
              <a:t>2026/4/13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C7F7-CC53-46BA-8768-F35936CC56DA}" type="slidenum">
              <a:rPr kumimoji="1" lang="ja-JP" altLang="en-US" smtClean="0"/>
              <a:t>‹#›</a:t>
            </a:fld>
            <a:endParaRPr kumimoji="1" lang="ja-JP" altLang="en-US"/>
          </a:p>
        </p:txBody>
      </p:sp>
    </p:spTree>
    <p:extLst>
      <p:ext uri="{BB962C8B-B14F-4D97-AF65-F5344CB8AC3E}">
        <p14:creationId xmlns:p14="http://schemas.microsoft.com/office/powerpoint/2010/main" val="4244080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charts/chart12.xml" Type="http://schemas.openxmlformats.org/officeDocument/2006/relationships/chart"/><Relationship Id="rId4" Target="../charts/chart1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charts/chart14.xml" Type="http://schemas.openxmlformats.org/officeDocument/2006/relationships/chart"/><Relationship Id="rId4" Target="../charts/chart15.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6.xml" Type="http://schemas.openxmlformats.org/officeDocument/2006/relationships/chart"/><Relationship Id="rId3"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7.xml" Type="http://schemas.openxmlformats.org/officeDocument/2006/relationships/chart"/><Relationship Id="rId3" Target="../charts/chart18.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9.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charts/chart20.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5.xml" Type="http://schemas.openxmlformats.org/officeDocument/2006/relationships/chart"/><Relationship Id="rId3" Target="../charts/chart6.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7.xml" Type="http://schemas.openxmlformats.org/officeDocument/2006/relationships/chart"/><Relationship Id="rId3" Target="../charts/chart8.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charts/chart9.xml" Type="http://schemas.openxmlformats.org/officeDocument/2006/relationships/chart"/><Relationship Id="rId4" Target="../charts/chart10.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1.xml" Type="http://schemas.openxmlformats.org/officeDocument/2006/relationships/char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05" y="307818"/>
            <a:ext cx="9909005" cy="6550182"/>
          </a:xfrm>
          <a:prstGeom prst="rect">
            <a:avLst/>
          </a:prstGeom>
        </p:spPr>
      </p:pic>
      <p:sp>
        <p:nvSpPr>
          <p:cNvPr id="3" name="正方形/長方形 2"/>
          <p:cNvSpPr/>
          <p:nvPr/>
        </p:nvSpPr>
        <p:spPr>
          <a:xfrm>
            <a:off x="383093" y="2421738"/>
            <a:ext cx="3636645" cy="1200329"/>
          </a:xfrm>
          <a:prstGeom prst="rect">
            <a:avLst/>
          </a:prstGeom>
          <a:solidFill>
            <a:srgbClr val="00FFFF">
              <a:alpha val="50196"/>
            </a:srgbClr>
          </a:solidFill>
          <a:ln w="28575">
            <a:solidFill>
              <a:schemeClr val="bg1"/>
            </a:solidFill>
          </a:ln>
        </p:spPr>
        <p:txBody>
          <a:bodyPr wrap="square">
            <a:spAutoFit/>
          </a:bodyPr>
          <a:lstStyle/>
          <a:p>
            <a:r>
              <a:rPr lang="en-US" altLang="zh-TW" b="1" dirty="0">
                <a:latin typeface="Meiryo UI" panose="020B0604030504040204" pitchFamily="50" charset="-128"/>
                <a:ea typeface="Meiryo UI" panose="020B0604030504040204" pitchFamily="50" charset="-128"/>
              </a:rPr>
              <a:t>【 </a:t>
            </a:r>
            <a:r>
              <a:rPr lang="zh-TW" altLang="en-US" b="1" dirty="0">
                <a:latin typeface="Meiryo UI" panose="020B0604030504040204" pitchFamily="50" charset="-128"/>
                <a:ea typeface="Meiryo UI" panose="020B0604030504040204" pitchFamily="50" charset="-128"/>
              </a:rPr>
              <a:t>四川省 </a:t>
            </a:r>
            <a:r>
              <a:rPr lang="en-US" altLang="zh-TW" b="1" dirty="0">
                <a:latin typeface="Meiryo UI" panose="020B0604030504040204" pitchFamily="50" charset="-128"/>
                <a:ea typeface="Meiryo UI" panose="020B0604030504040204" pitchFamily="50" charset="-128"/>
              </a:rPr>
              <a:t>】</a:t>
            </a:r>
          </a:p>
          <a:p>
            <a:r>
              <a:rPr lang="en-US" altLang="zh-TW"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面積： </a:t>
            </a:r>
            <a:r>
              <a:rPr lang="ja-JP" altLang="en-US" dirty="0">
                <a:latin typeface="Meiryo UI" panose="020B0604030504040204" pitchFamily="50" charset="-128"/>
                <a:ea typeface="Meiryo UI" panose="020B0604030504040204" pitchFamily="50" charset="-128"/>
              </a:rPr>
              <a:t>約４８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５万㎢</a:t>
            </a:r>
            <a:endParaRPr lang="en-US" altLang="ja-JP" dirty="0">
              <a:latin typeface="Meiryo UI" panose="020B0604030504040204" pitchFamily="50" charset="-128"/>
              <a:ea typeface="Meiryo UI" panose="020B0604030504040204" pitchFamily="50" charset="-128"/>
            </a:endParaRPr>
          </a:p>
          <a:p>
            <a:r>
              <a:rPr lang="zh-TW" altLang="en-US" dirty="0">
                <a:latin typeface="Meiryo UI" panose="020B0604030504040204" pitchFamily="50" charset="-128"/>
                <a:ea typeface="Meiryo UI" panose="020B0604030504040204" pitchFamily="50" charset="-128"/>
              </a:rPr>
              <a:t>■人口： </a:t>
            </a:r>
            <a:r>
              <a:rPr lang="ja-JP" altLang="en-US" dirty="0">
                <a:latin typeface="Meiryo UI" panose="020B0604030504040204" pitchFamily="50" charset="-128"/>
                <a:ea typeface="Meiryo UI" panose="020B0604030504040204" pitchFamily="50" charset="-128"/>
              </a:rPr>
              <a:t>約８４００</a:t>
            </a:r>
            <a:r>
              <a:rPr lang="zh-TW" altLang="en-US" dirty="0">
                <a:latin typeface="Meiryo UI" panose="020B0604030504040204" pitchFamily="50" charset="-128"/>
                <a:ea typeface="Meiryo UI" panose="020B0604030504040204" pitchFamily="50" charset="-128"/>
              </a:rPr>
              <a:t>万人</a:t>
            </a:r>
          </a:p>
          <a:p>
            <a:r>
              <a:rPr lang="zh-TW"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GDP</a:t>
            </a:r>
            <a:r>
              <a:rPr lang="ja-JP"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約６</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８兆</a:t>
            </a:r>
            <a:r>
              <a:rPr lang="zh-TW" altLang="en-US" dirty="0">
                <a:latin typeface="Meiryo UI" panose="020B0604030504040204" pitchFamily="50" charset="-128"/>
                <a:ea typeface="Meiryo UI" panose="020B0604030504040204" pitchFamily="50" charset="-128"/>
              </a:rPr>
              <a:t>元</a:t>
            </a:r>
            <a:r>
              <a:rPr lang="ja-JP" altLang="en-US" b="1" dirty="0">
                <a:latin typeface="Meiryo UI" panose="020B0604030504040204" pitchFamily="50" charset="-128"/>
                <a:ea typeface="Meiryo UI" panose="020B0604030504040204" pitchFamily="50" charset="-128"/>
              </a:rPr>
              <a:t>（５位）</a:t>
            </a:r>
            <a:r>
              <a:rPr lang="en-US" altLang="zh-TW" b="1" dirty="0">
                <a:latin typeface="Meiryo UI" panose="020B0604030504040204" pitchFamily="50" charset="-128"/>
                <a:ea typeface="Meiryo UI" panose="020B0604030504040204" pitchFamily="50" charset="-128"/>
              </a:rPr>
              <a:t> </a:t>
            </a:r>
          </a:p>
        </p:txBody>
      </p:sp>
      <p:sp>
        <p:nvSpPr>
          <p:cNvPr id="5" name="正方形/長方形 4"/>
          <p:cNvSpPr/>
          <p:nvPr/>
        </p:nvSpPr>
        <p:spPr>
          <a:xfrm>
            <a:off x="383093" y="3735547"/>
            <a:ext cx="3636645" cy="1200329"/>
          </a:xfrm>
          <a:prstGeom prst="rect">
            <a:avLst/>
          </a:prstGeom>
          <a:solidFill>
            <a:srgbClr val="00CC66">
              <a:alpha val="50196"/>
            </a:srgbClr>
          </a:solidFill>
          <a:ln w="28575">
            <a:noFill/>
          </a:ln>
        </p:spPr>
        <p:txBody>
          <a:bodyPr wrap="square">
            <a:spAutoFit/>
          </a:bodyPr>
          <a:lstStyle/>
          <a:p>
            <a:r>
              <a:rPr lang="en-US" altLang="zh-TW" b="1" dirty="0">
                <a:latin typeface="Meiryo UI" panose="020B0604030504040204" pitchFamily="50" charset="-128"/>
                <a:ea typeface="Meiryo UI" panose="020B0604030504040204" pitchFamily="50" charset="-128"/>
              </a:rPr>
              <a:t>【 </a:t>
            </a:r>
            <a:r>
              <a:rPr lang="zh-TW" altLang="en-US" b="1" dirty="0">
                <a:latin typeface="Meiryo UI" panose="020B0604030504040204" pitchFamily="50" charset="-128"/>
                <a:ea typeface="Meiryo UI" panose="020B0604030504040204" pitchFamily="50" charset="-128"/>
              </a:rPr>
              <a:t>雲南省 </a:t>
            </a:r>
            <a:r>
              <a:rPr lang="en-US" altLang="zh-TW" b="1" dirty="0">
                <a:latin typeface="Meiryo UI" panose="020B0604030504040204" pitchFamily="50" charset="-128"/>
                <a:ea typeface="Meiryo UI" panose="020B0604030504040204" pitchFamily="50" charset="-128"/>
              </a:rPr>
              <a:t>】</a:t>
            </a:r>
          </a:p>
          <a:p>
            <a:r>
              <a:rPr lang="en-US" altLang="zh-TW"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面積： </a:t>
            </a:r>
            <a:r>
              <a:rPr lang="ja-JP" altLang="en-US" dirty="0">
                <a:latin typeface="Meiryo UI" panose="020B0604030504040204" pitchFamily="50" charset="-128"/>
                <a:ea typeface="Meiryo UI" panose="020B0604030504040204" pitchFamily="50" charset="-128"/>
              </a:rPr>
              <a:t>約３９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４万㎢</a:t>
            </a:r>
            <a:endParaRPr lang="zh-TW" altLang="en-US" dirty="0">
              <a:latin typeface="Meiryo UI" panose="020B0604030504040204" pitchFamily="50" charset="-128"/>
              <a:ea typeface="Meiryo UI" panose="020B0604030504040204" pitchFamily="50" charset="-128"/>
            </a:endParaRPr>
          </a:p>
          <a:p>
            <a:r>
              <a:rPr lang="zh-TW" altLang="en-US" dirty="0">
                <a:latin typeface="Meiryo UI" panose="020B0604030504040204" pitchFamily="50" charset="-128"/>
                <a:ea typeface="Meiryo UI" panose="020B0604030504040204" pitchFamily="50" charset="-128"/>
              </a:rPr>
              <a:t>■人口： </a:t>
            </a:r>
            <a:r>
              <a:rPr lang="ja-JP" altLang="en-US" dirty="0">
                <a:latin typeface="Meiryo UI" panose="020B0604030504040204" pitchFamily="50" charset="-128"/>
                <a:ea typeface="Meiryo UI" panose="020B0604030504040204" pitchFamily="50" charset="-128"/>
              </a:rPr>
              <a:t>約４７００</a:t>
            </a:r>
            <a:r>
              <a:rPr lang="zh-TW" altLang="en-US" dirty="0">
                <a:latin typeface="Meiryo UI" panose="020B0604030504040204" pitchFamily="50" charset="-128"/>
                <a:ea typeface="Meiryo UI" panose="020B0604030504040204" pitchFamily="50" charset="-128"/>
              </a:rPr>
              <a:t>万人 </a:t>
            </a:r>
            <a:endParaRPr lang="en-US" altLang="zh-TW" dirty="0">
              <a:latin typeface="Meiryo UI" panose="020B0604030504040204" pitchFamily="50" charset="-128"/>
              <a:ea typeface="Meiryo UI" panose="020B0604030504040204" pitchFamily="50" charset="-128"/>
            </a:endParaRPr>
          </a:p>
          <a:p>
            <a:r>
              <a:rPr lang="zh-TW"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GDP</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約３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３兆</a:t>
            </a:r>
            <a:r>
              <a:rPr lang="zh-TW" altLang="en-US" dirty="0">
                <a:latin typeface="Meiryo UI" panose="020B0604030504040204" pitchFamily="50" charset="-128"/>
                <a:ea typeface="Meiryo UI" panose="020B0604030504040204" pitchFamily="50" charset="-128"/>
              </a:rPr>
              <a:t>元</a:t>
            </a:r>
            <a:r>
              <a:rPr lang="ja-JP" altLang="en-US" b="1" dirty="0">
                <a:latin typeface="Meiryo UI" panose="020B0604030504040204" pitchFamily="50" charset="-128"/>
                <a:ea typeface="Meiryo UI" panose="020B0604030504040204" pitchFamily="50" charset="-128"/>
              </a:rPr>
              <a:t>（１８位）</a:t>
            </a:r>
            <a:endParaRPr lang="zh-TW" altLang="en-US" b="1" dirty="0">
              <a:latin typeface="Meiryo UI" panose="020B0604030504040204" pitchFamily="50" charset="-128"/>
              <a:ea typeface="Meiryo UI" panose="020B0604030504040204" pitchFamily="50" charset="-128"/>
            </a:endParaRPr>
          </a:p>
        </p:txBody>
      </p:sp>
      <p:sp>
        <p:nvSpPr>
          <p:cNvPr id="6" name="正方形/長方形 5"/>
          <p:cNvSpPr/>
          <p:nvPr/>
        </p:nvSpPr>
        <p:spPr>
          <a:xfrm>
            <a:off x="383094" y="1150837"/>
            <a:ext cx="3636645" cy="1200329"/>
          </a:xfrm>
          <a:prstGeom prst="rect">
            <a:avLst/>
          </a:prstGeom>
          <a:solidFill>
            <a:srgbClr val="FF5050">
              <a:alpha val="50196"/>
            </a:srgbClr>
          </a:solidFill>
          <a:ln w="28575">
            <a:solidFill>
              <a:schemeClr val="bg1"/>
            </a:solidFill>
          </a:ln>
        </p:spPr>
        <p:txBody>
          <a:bodyPr wrap="square">
            <a:spAutoFit/>
          </a:bodyPr>
          <a:lstStyle/>
          <a:p>
            <a:r>
              <a:rPr lang="en-US" altLang="zh-TW" b="1" dirty="0">
                <a:latin typeface="Meiryo UI" panose="020B0604030504040204" pitchFamily="50" charset="-128"/>
                <a:ea typeface="Meiryo UI" panose="020B0604030504040204" pitchFamily="50" charset="-128"/>
              </a:rPr>
              <a:t>【 </a:t>
            </a:r>
            <a:r>
              <a:rPr lang="zh-TW" altLang="en-US" b="1" dirty="0">
                <a:latin typeface="Meiryo UI" panose="020B0604030504040204" pitchFamily="50" charset="-128"/>
                <a:ea typeface="Meiryo UI" panose="020B0604030504040204" pitchFamily="50" charset="-128"/>
              </a:rPr>
              <a:t>重慶市 </a:t>
            </a:r>
            <a:r>
              <a:rPr lang="en-US" altLang="zh-TW" b="1" dirty="0">
                <a:latin typeface="Meiryo UI" panose="020B0604030504040204" pitchFamily="50" charset="-128"/>
                <a:ea typeface="Meiryo UI" panose="020B0604030504040204" pitchFamily="50" charset="-128"/>
              </a:rPr>
              <a:t>】 </a:t>
            </a:r>
            <a:r>
              <a:rPr lang="zh-TW"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直轄市</a:t>
            </a:r>
          </a:p>
          <a:p>
            <a:r>
              <a:rPr lang="zh-TW" altLang="en-US" dirty="0">
                <a:latin typeface="Meiryo UI" panose="020B0604030504040204" pitchFamily="50" charset="-128"/>
                <a:ea typeface="Meiryo UI" panose="020B0604030504040204" pitchFamily="50" charset="-128"/>
              </a:rPr>
              <a:t>■面積： </a:t>
            </a:r>
            <a:r>
              <a:rPr lang="ja-JP" altLang="en-US" dirty="0">
                <a:latin typeface="Meiryo UI" panose="020B0604030504040204" pitchFamily="50" charset="-128"/>
                <a:ea typeface="Meiryo UI" panose="020B0604030504040204" pitchFamily="50" charset="-128"/>
              </a:rPr>
              <a:t>約８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４万</a:t>
            </a:r>
            <a:r>
              <a:rPr lang="en-US" altLang="zh-TW" dirty="0">
                <a:latin typeface="Meiryo UI" panose="020B0604030504040204" pitchFamily="50" charset="-128"/>
                <a:ea typeface="Meiryo UI" panose="020B0604030504040204" pitchFamily="50" charset="-128"/>
              </a:rPr>
              <a:t>㎢</a:t>
            </a:r>
          </a:p>
          <a:p>
            <a:r>
              <a:rPr lang="zh-TW" altLang="en-US" dirty="0">
                <a:latin typeface="Meiryo UI" panose="020B0604030504040204" pitchFamily="50" charset="-128"/>
                <a:ea typeface="Meiryo UI" panose="020B0604030504040204" pitchFamily="50" charset="-128"/>
              </a:rPr>
              <a:t>■人口： </a:t>
            </a:r>
            <a:r>
              <a:rPr lang="ja-JP" altLang="en-US" dirty="0">
                <a:latin typeface="Meiryo UI" panose="020B0604030504040204" pitchFamily="50" charset="-128"/>
                <a:ea typeface="Meiryo UI" panose="020B0604030504040204" pitchFamily="50" charset="-128"/>
              </a:rPr>
              <a:t>約３２００</a:t>
            </a:r>
            <a:r>
              <a:rPr lang="zh-TW" altLang="en-US" dirty="0">
                <a:latin typeface="Meiryo UI" panose="020B0604030504040204" pitchFamily="50" charset="-128"/>
                <a:ea typeface="Meiryo UI" panose="020B0604030504040204" pitchFamily="50" charset="-128"/>
              </a:rPr>
              <a:t>万人 </a:t>
            </a:r>
            <a:endParaRPr lang="en-US" altLang="zh-TW" dirty="0">
              <a:latin typeface="Meiryo UI" panose="020B0604030504040204" pitchFamily="50" charset="-128"/>
              <a:ea typeface="Meiryo UI" panose="020B0604030504040204" pitchFamily="50" charset="-128"/>
            </a:endParaRPr>
          </a:p>
          <a:p>
            <a:r>
              <a:rPr lang="zh-TW"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GDP</a:t>
            </a:r>
            <a:r>
              <a:rPr lang="ja-JP"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約３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４兆</a:t>
            </a:r>
            <a:r>
              <a:rPr lang="zh-TW" altLang="en-US" dirty="0">
                <a:latin typeface="Meiryo UI" panose="020B0604030504040204" pitchFamily="50" charset="-128"/>
                <a:ea typeface="Meiryo UI" panose="020B0604030504040204" pitchFamily="50" charset="-128"/>
              </a:rPr>
              <a:t>元</a:t>
            </a:r>
            <a:r>
              <a:rPr lang="ja-JP" altLang="en-US" b="1" dirty="0">
                <a:latin typeface="Meiryo UI" panose="020B0604030504040204" pitchFamily="50" charset="-128"/>
                <a:ea typeface="Meiryo UI" panose="020B0604030504040204" pitchFamily="50" charset="-128"/>
              </a:rPr>
              <a:t>（１６位）</a:t>
            </a:r>
            <a:endParaRPr lang="en-US" altLang="zh-TW"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中国西南地域の経済概況（２０２５年）</a:t>
            </a:r>
          </a:p>
        </p:txBody>
      </p:sp>
      <p:sp>
        <p:nvSpPr>
          <p:cNvPr id="7" name="線吹き出し 1 (枠付き) 6"/>
          <p:cNvSpPr/>
          <p:nvPr/>
        </p:nvSpPr>
        <p:spPr>
          <a:xfrm>
            <a:off x="383094" y="5080135"/>
            <a:ext cx="3636644" cy="1200329"/>
          </a:xfrm>
          <a:prstGeom prst="borderCallout1">
            <a:avLst>
              <a:gd name="adj1" fmla="val 57646"/>
              <a:gd name="adj2" fmla="val -2620"/>
              <a:gd name="adj3" fmla="val 93690"/>
              <a:gd name="adj4" fmla="val -29591"/>
            </a:avLst>
          </a:prstGeom>
          <a:solidFill>
            <a:srgbClr val="FFC000">
              <a:alpha val="50196"/>
            </a:srgbClr>
          </a:solidFill>
          <a:ln w="28575">
            <a:noFill/>
          </a:ln>
        </p:spPr>
        <p:txBody>
          <a:bodyPr wrap="square">
            <a:spAutoFit/>
          </a:bodyPr>
          <a:lstStyle/>
          <a:p>
            <a:r>
              <a:rPr lang="en-US" altLang="zh-TW" b="1" dirty="0">
                <a:latin typeface="Meiryo UI" panose="020B0604030504040204" pitchFamily="50" charset="-128"/>
                <a:ea typeface="Meiryo UI" panose="020B0604030504040204" pitchFamily="50" charset="-128"/>
              </a:rPr>
              <a:t>【 </a:t>
            </a:r>
            <a:r>
              <a:rPr lang="zh-TW" altLang="en-US" b="1" dirty="0">
                <a:latin typeface="Meiryo UI" panose="020B0604030504040204" pitchFamily="50" charset="-128"/>
                <a:ea typeface="Meiryo UI" panose="020B0604030504040204" pitchFamily="50" charset="-128"/>
              </a:rPr>
              <a:t>貴州省 </a:t>
            </a:r>
            <a:r>
              <a:rPr lang="en-US" altLang="zh-TW" b="1" dirty="0">
                <a:latin typeface="Meiryo UI" panose="020B0604030504040204" pitchFamily="50" charset="-128"/>
                <a:ea typeface="Meiryo UI" panose="020B0604030504040204" pitchFamily="50" charset="-128"/>
              </a:rPr>
              <a:t>】</a:t>
            </a:r>
          </a:p>
          <a:p>
            <a:r>
              <a:rPr lang="en-US" altLang="zh-TW"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面積： </a:t>
            </a:r>
            <a:r>
              <a:rPr lang="ja-JP" altLang="en-US" dirty="0">
                <a:latin typeface="Meiryo UI" panose="020B0604030504040204" pitchFamily="50" charset="-128"/>
                <a:ea typeface="Meiryo UI" panose="020B0604030504040204" pitchFamily="50" charset="-128"/>
              </a:rPr>
              <a:t>約１７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６万㎢</a:t>
            </a:r>
            <a:endParaRPr lang="en-US" altLang="zh-TW" dirty="0">
              <a:latin typeface="Meiryo UI" panose="020B0604030504040204" pitchFamily="50" charset="-128"/>
              <a:ea typeface="Meiryo UI" panose="020B0604030504040204" pitchFamily="50" charset="-128"/>
            </a:endParaRPr>
          </a:p>
          <a:p>
            <a:r>
              <a:rPr lang="zh-TW" altLang="en-US" dirty="0">
                <a:latin typeface="Meiryo UI" panose="020B0604030504040204" pitchFamily="50" charset="-128"/>
                <a:ea typeface="Meiryo UI" panose="020B0604030504040204" pitchFamily="50" charset="-128"/>
              </a:rPr>
              <a:t>■人口： </a:t>
            </a:r>
            <a:r>
              <a:rPr lang="ja-JP" altLang="en-US" dirty="0">
                <a:latin typeface="Meiryo UI" panose="020B0604030504040204" pitchFamily="50" charset="-128"/>
                <a:ea typeface="Meiryo UI" panose="020B0604030504040204" pitchFamily="50" charset="-128"/>
              </a:rPr>
              <a:t>約３９００</a:t>
            </a:r>
            <a:r>
              <a:rPr lang="zh-TW" altLang="en-US" dirty="0">
                <a:latin typeface="Meiryo UI" panose="020B0604030504040204" pitchFamily="50" charset="-128"/>
                <a:ea typeface="Meiryo UI" panose="020B0604030504040204" pitchFamily="50" charset="-128"/>
              </a:rPr>
              <a:t>万人 </a:t>
            </a:r>
            <a:endParaRPr lang="en-US" altLang="zh-TW" dirty="0">
              <a:latin typeface="Meiryo UI" panose="020B0604030504040204" pitchFamily="50" charset="-128"/>
              <a:ea typeface="Meiryo UI" panose="020B0604030504040204" pitchFamily="50" charset="-128"/>
            </a:endParaRPr>
          </a:p>
          <a:p>
            <a:r>
              <a:rPr lang="zh-TW"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GDP</a:t>
            </a:r>
            <a:r>
              <a:rPr lang="ja-JP"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約２</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４兆</a:t>
            </a:r>
            <a:r>
              <a:rPr lang="zh-TW" altLang="en-US" dirty="0">
                <a:latin typeface="Meiryo UI" panose="020B0604030504040204" pitchFamily="50" charset="-128"/>
                <a:ea typeface="Meiryo UI" panose="020B0604030504040204" pitchFamily="50" charset="-128"/>
              </a:rPr>
              <a:t>元</a:t>
            </a:r>
            <a:r>
              <a:rPr lang="ja-JP" altLang="en-US" b="1" dirty="0">
                <a:latin typeface="Meiryo UI" panose="020B0604030504040204" pitchFamily="50" charset="-128"/>
                <a:ea typeface="Meiryo UI" panose="020B0604030504040204" pitchFamily="50" charset="-128"/>
              </a:rPr>
              <a:t>（２２位）</a:t>
            </a:r>
            <a:endParaRPr lang="en-US" altLang="zh-TW" b="1" dirty="0">
              <a:latin typeface="Meiryo UI" panose="020B0604030504040204" pitchFamily="50" charset="-128"/>
              <a:ea typeface="Meiryo UI" panose="020B0604030504040204" pitchFamily="50" charset="-128"/>
            </a:endParaRPr>
          </a:p>
        </p:txBody>
      </p:sp>
      <p:sp>
        <p:nvSpPr>
          <p:cNvPr id="9" name="正方形/長方形 8"/>
          <p:cNvSpPr/>
          <p:nvPr/>
        </p:nvSpPr>
        <p:spPr>
          <a:xfrm>
            <a:off x="6451598" y="4830183"/>
            <a:ext cx="3636643" cy="1354217"/>
          </a:xfrm>
          <a:prstGeom prst="rect">
            <a:avLst/>
          </a:prstGeom>
        </p:spPr>
        <p:txBody>
          <a:bodyPr wrap="square">
            <a:spAutoFit/>
          </a:bodyPr>
          <a:lstStyle/>
          <a:p>
            <a:r>
              <a:rPr lang="en-US" altLang="ja-JP" sz="2800" b="1" dirty="0">
                <a:solidFill>
                  <a:srgbClr val="FF0000"/>
                </a:solidFill>
                <a:latin typeface="Meiryo UI" panose="020B0604030504040204" pitchFamily="50" charset="-128"/>
                <a:ea typeface="Meiryo UI" panose="020B0604030504040204" pitchFamily="50" charset="-128"/>
              </a:rPr>
              <a:t>【</a:t>
            </a:r>
            <a:r>
              <a:rPr lang="ja-JP" altLang="en-US" sz="2800" b="1" dirty="0">
                <a:solidFill>
                  <a:srgbClr val="FF0000"/>
                </a:solidFill>
                <a:latin typeface="Meiryo UI" panose="020B0604030504040204" pitchFamily="50" charset="-128"/>
                <a:ea typeface="Meiryo UI" panose="020B0604030504040204" pitchFamily="50" charset="-128"/>
              </a:rPr>
              <a:t>中国全体</a:t>
            </a:r>
            <a:r>
              <a:rPr lang="en-US" altLang="ja-JP" sz="2800" b="1" dirty="0">
                <a:solidFill>
                  <a:srgbClr val="FF0000"/>
                </a:solidFill>
                <a:latin typeface="Meiryo UI" panose="020B0604030504040204" pitchFamily="50" charset="-128"/>
                <a:ea typeface="Meiryo UI" panose="020B0604030504040204" pitchFamily="50" charset="-128"/>
              </a:rPr>
              <a:t>】</a:t>
            </a:r>
            <a:endParaRPr lang="ja-JP" altLang="en-US" sz="2800"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■陸地面積：約９６０万㎢</a:t>
            </a:r>
            <a:endParaRPr lang="en-US" altLang="ja-JP" sz="1050" b="1"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srgbClr val="FF0000"/>
                </a:solidFill>
                <a:latin typeface="Meiryo UI" panose="020B0604030504040204" pitchFamily="50" charset="-128"/>
                <a:ea typeface="Meiryo UI" panose="020B0604030504040204" pitchFamily="50" charset="-128"/>
              </a:rPr>
              <a:t>■人口：約１４億人</a:t>
            </a:r>
            <a:endParaRPr lang="en-US" altLang="ja-JP" b="1"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1" dirty="0">
                <a:solidFill>
                  <a:srgbClr val="FF0000"/>
                </a:solidFill>
                <a:latin typeface="Meiryo UI" panose="020B0604030504040204" pitchFamily="50" charset="-128"/>
                <a:ea typeface="Meiryo UI" panose="020B0604030504040204" pitchFamily="50" charset="-128"/>
              </a:rPr>
              <a:t>■GDP</a:t>
            </a:r>
            <a:r>
              <a:rPr lang="ja-JP" altLang="en-US" b="1" dirty="0">
                <a:solidFill>
                  <a:srgbClr val="FF0000"/>
                </a:solidFill>
                <a:latin typeface="Meiryo UI" panose="020B0604030504040204" pitchFamily="50" charset="-128"/>
                <a:ea typeface="Meiryo UI" panose="020B0604030504040204" pitchFamily="50" charset="-128"/>
              </a:rPr>
              <a:t>：約１４０兆元</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133205" y="6184400"/>
            <a:ext cx="2955036" cy="577081"/>
          </a:xfrm>
          <a:prstGeom prst="rect">
            <a:avLst/>
          </a:prstGeom>
        </p:spPr>
        <p:txBody>
          <a:bodyPr wrap="square">
            <a:spAutoFit/>
          </a:bodyPr>
          <a:lstStyle/>
          <a:p>
            <a:r>
              <a:rPr lang="zh-TW" altLang="en-US" sz="1050" dirty="0">
                <a:latin typeface="Meiryo UI" panose="020B0604030504040204" pitchFamily="50" charset="-128"/>
                <a:ea typeface="Meiryo UI" panose="020B0604030504040204" pitchFamily="50" charset="-128"/>
              </a:rPr>
              <a:t>（出所）常住人口</a:t>
            </a:r>
            <a:r>
              <a:rPr lang="ja-JP" altLang="en-US" sz="1050" dirty="0">
                <a:latin typeface="Meiryo UI" panose="020B0604030504040204" pitchFamily="50" charset="-128"/>
                <a:ea typeface="Meiryo UI" panose="020B0604030504040204" pitchFamily="50" charset="-128"/>
              </a:rPr>
              <a:t>：</a:t>
            </a:r>
            <a:r>
              <a:rPr lang="en-US" altLang="zh-TW" sz="1050" dirty="0">
                <a:latin typeface="Meiryo UI" panose="020B0604030504040204" pitchFamily="50" charset="-128"/>
                <a:ea typeface="Meiryo UI" panose="020B0604030504040204" pitchFamily="50" charset="-128"/>
              </a:rPr>
              <a:t>202</a:t>
            </a:r>
            <a:r>
              <a:rPr lang="en-US" altLang="ja-JP" sz="1050" dirty="0">
                <a:latin typeface="Meiryo UI" panose="020B0604030504040204" pitchFamily="50" charset="-128"/>
                <a:ea typeface="Meiryo UI" panose="020B0604030504040204" pitchFamily="50" charset="-128"/>
              </a:rPr>
              <a:t>4</a:t>
            </a:r>
            <a:r>
              <a:rPr lang="zh-TW" altLang="en-US" sz="1050" dirty="0">
                <a:latin typeface="Meiryo UI" panose="020B0604030504040204" pitchFamily="50" charset="-128"/>
                <a:ea typeface="Meiryo UI" panose="020B0604030504040204" pitchFamily="50" charset="-128"/>
              </a:rPr>
              <a:t>年</a:t>
            </a:r>
            <a:r>
              <a:rPr lang="ja-JP" altLang="en-US" sz="1050" dirty="0">
                <a:latin typeface="Meiryo UI" panose="020B0604030504040204" pitchFamily="50" charset="-128"/>
                <a:ea typeface="Meiryo UI" panose="020B0604030504040204" pitchFamily="50" charset="-128"/>
              </a:rPr>
              <a:t>末</a:t>
            </a:r>
            <a:r>
              <a:rPr lang="zh-TW" altLang="en-US" sz="1050" dirty="0">
                <a:latin typeface="Meiryo UI" panose="020B0604030504040204" pitchFamily="50" charset="-128"/>
                <a:ea typeface="Meiryo UI" panose="020B0604030504040204" pitchFamily="50" charset="-128"/>
              </a:rPr>
              <a:t>人口</a:t>
            </a:r>
            <a:r>
              <a:rPr lang="ja-JP" altLang="en-US" sz="1050" dirty="0">
                <a:latin typeface="Meiryo UI" panose="020B0604030504040204" pitchFamily="50" charset="-128"/>
                <a:ea typeface="Meiryo UI" panose="020B0604030504040204" pitchFamily="50" charset="-128"/>
              </a:rPr>
              <a:t>統計</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zh-TW" sz="1050" dirty="0">
                <a:latin typeface="Meiryo UI" panose="020B0604030504040204" pitchFamily="50" charset="-128"/>
                <a:ea typeface="Meiryo UI" panose="020B0604030504040204" pitchFamily="50" charset="-128"/>
              </a:rPr>
              <a:t>GDP</a:t>
            </a:r>
            <a:r>
              <a:rPr lang="ja-JP" altLang="en-US" sz="1050" dirty="0">
                <a:latin typeface="Meiryo UI" panose="020B0604030504040204" pitchFamily="50" charset="-128"/>
                <a:ea typeface="Meiryo UI" panose="020B0604030504040204" pitchFamily="50" charset="-128"/>
              </a:rPr>
              <a:t>：</a:t>
            </a:r>
            <a:r>
              <a:rPr lang="zh-TW" altLang="en-US" sz="1050" dirty="0">
                <a:latin typeface="Meiryo UI" panose="020B0604030504040204" pitchFamily="50" charset="-128"/>
                <a:ea typeface="Meiryo UI" panose="020B0604030504040204" pitchFamily="50" charset="-128"/>
              </a:rPr>
              <a:t>国家統計局</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rPr>
              <a:t>面積</a:t>
            </a:r>
            <a:r>
              <a:rPr lang="ja-JP" altLang="en-US" sz="1050" dirty="0">
                <a:latin typeface="Meiryo UI" panose="020B0604030504040204" pitchFamily="50" charset="-128"/>
                <a:ea typeface="Meiryo UI" panose="020B0604030504040204" pitchFamily="50" charset="-128"/>
              </a:rPr>
              <a:t>：</a:t>
            </a:r>
            <a:r>
              <a:rPr lang="zh-TW" altLang="en-US" sz="1050" dirty="0">
                <a:latin typeface="Meiryo UI" panose="020B0604030504040204" pitchFamily="50" charset="-128"/>
                <a:ea typeface="Meiryo UI" panose="020B0604030504040204" pitchFamily="50" charset="-128"/>
              </a:rPr>
              <a:t>国家統計局</a:t>
            </a:r>
            <a:endParaRPr lang="ja-JP" altLang="en-US" sz="1050" dirty="0">
              <a:latin typeface="Meiryo UI" panose="020B0604030504040204" pitchFamily="50" charset="-128"/>
              <a:ea typeface="Meiryo UI" panose="020B0604030504040204" pitchFamily="50" charset="-128"/>
            </a:endParaRPr>
          </a:p>
        </p:txBody>
      </p:sp>
      <p:cxnSp>
        <p:nvCxnSpPr>
          <p:cNvPr id="11" name="直線矢印コネクタ 10"/>
          <p:cNvCxnSpPr>
            <a:cxnSpLocks/>
            <a:stCxn id="6" idx="3"/>
          </p:cNvCxnSpPr>
          <p:nvPr/>
        </p:nvCxnSpPr>
        <p:spPr>
          <a:xfrm>
            <a:off x="4019739" y="1751002"/>
            <a:ext cx="1917512" cy="28301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p:cNvCxnSpPr>
            <a:cxnSpLocks/>
          </p:cNvCxnSpPr>
          <p:nvPr/>
        </p:nvCxnSpPr>
        <p:spPr>
          <a:xfrm>
            <a:off x="4049055" y="3051018"/>
            <a:ext cx="1024595" cy="14240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a:cxnSpLocks/>
          </p:cNvCxnSpPr>
          <p:nvPr/>
        </p:nvCxnSpPr>
        <p:spPr>
          <a:xfrm flipV="1">
            <a:off x="4086364" y="5207000"/>
            <a:ext cx="1850886" cy="50016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cxnSpLocks/>
          </p:cNvCxnSpPr>
          <p:nvPr/>
        </p:nvCxnSpPr>
        <p:spPr>
          <a:xfrm>
            <a:off x="4086364" y="4475114"/>
            <a:ext cx="650232" cy="8386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303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132019572"/>
              </p:ext>
            </p:extLst>
          </p:nvPr>
        </p:nvGraphicFramePr>
        <p:xfrm>
          <a:off x="5383388" y="2933155"/>
          <a:ext cx="4130067" cy="3806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607056178"/>
              </p:ext>
            </p:extLst>
          </p:nvPr>
        </p:nvGraphicFramePr>
        <p:xfrm>
          <a:off x="309839" y="2958335"/>
          <a:ext cx="4528658" cy="3739987"/>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貴州省の経済概況</a:t>
            </a:r>
          </a:p>
        </p:txBody>
      </p:sp>
      <p:sp>
        <p:nvSpPr>
          <p:cNvPr id="4" name="テキスト ボックス 3"/>
          <p:cNvSpPr txBox="1"/>
          <p:nvPr/>
        </p:nvSpPr>
        <p:spPr>
          <a:xfrm>
            <a:off x="161081" y="620833"/>
            <a:ext cx="958383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２０２５年のＧＤＰは</a:t>
            </a:r>
            <a:r>
              <a:rPr kumimoji="1" lang="ja-JP" altLang="en-US" sz="2000" b="1" dirty="0">
                <a:solidFill>
                  <a:srgbClr val="FF0000"/>
                </a:solidFill>
                <a:latin typeface="Meiryo UI" panose="020B0604030504040204" pitchFamily="50" charset="-128"/>
                <a:ea typeface="Meiryo UI" panose="020B0604030504040204" pitchFamily="50" charset="-128"/>
              </a:rPr>
              <a:t>約２兆３５６２億元</a:t>
            </a:r>
            <a:r>
              <a:rPr kumimoji="1" lang="ja-JP" altLang="en-US" sz="2000" dirty="0">
                <a:latin typeface="Meiryo UI" panose="020B0604030504040204" pitchFamily="50" charset="-128"/>
                <a:ea typeface="Meiryo UI" panose="020B0604030504040204" pitchFamily="50" charset="-128"/>
              </a:rPr>
              <a:t>。内訳をみると、第一次産業が</a:t>
            </a:r>
            <a:r>
              <a:rPr kumimoji="1" lang="ja-JP" altLang="en-US" sz="2000" b="1" dirty="0">
                <a:solidFill>
                  <a:srgbClr val="FF0000"/>
                </a:solidFill>
                <a:latin typeface="Meiryo UI" panose="020B0604030504040204" pitchFamily="50" charset="-128"/>
                <a:ea typeface="Meiryo UI" panose="020B0604030504040204" pitchFamily="50" charset="-128"/>
              </a:rPr>
              <a:t>構成比１２</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８％</a:t>
            </a:r>
            <a:r>
              <a:rPr kumimoji="1" lang="ja-JP" altLang="en-US" sz="2000" dirty="0">
                <a:latin typeface="Meiryo UI" panose="020B0604030504040204" pitchFamily="50" charset="-128"/>
                <a:ea typeface="Meiryo UI" panose="020B0604030504040204" pitchFamily="50" charset="-128"/>
              </a:rPr>
              <a:t>、第二次産業が</a:t>
            </a:r>
            <a:r>
              <a:rPr kumimoji="1" lang="ja-JP" altLang="en-US" sz="2000" b="1" dirty="0">
                <a:solidFill>
                  <a:srgbClr val="FF0000"/>
                </a:solidFill>
                <a:latin typeface="Meiryo UI" panose="020B0604030504040204" pitchFamily="50" charset="-128"/>
                <a:ea typeface="Meiryo UI" panose="020B0604030504040204" pitchFamily="50" charset="-128"/>
              </a:rPr>
              <a:t>同３３</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６％</a:t>
            </a:r>
            <a:r>
              <a:rPr kumimoji="1" lang="ja-JP" altLang="en-US" sz="2000" dirty="0">
                <a:latin typeface="Meiryo UI" panose="020B0604030504040204" pitchFamily="50" charset="-128"/>
                <a:ea typeface="Meiryo UI" panose="020B0604030504040204" pitchFamily="50" charset="-128"/>
              </a:rPr>
              <a:t>、第三次産業が</a:t>
            </a:r>
            <a:r>
              <a:rPr kumimoji="1" lang="ja-JP" altLang="en-US" sz="2000" b="1" dirty="0">
                <a:solidFill>
                  <a:srgbClr val="FF0000"/>
                </a:solidFill>
                <a:latin typeface="Meiryo UI" panose="020B0604030504040204" pitchFamily="50" charset="-128"/>
                <a:ea typeface="Meiryo UI" panose="020B0604030504040204" pitchFamily="50" charset="-128"/>
              </a:rPr>
              <a:t>同５６</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２％</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２０２５年のＧＤＰ成長率は</a:t>
            </a:r>
            <a:r>
              <a:rPr kumimoji="1" lang="ja-JP" altLang="en-US" sz="2000" b="1" dirty="0">
                <a:solidFill>
                  <a:srgbClr val="FF0000"/>
                </a:solidFill>
                <a:latin typeface="Meiryo UI" panose="020B0604030504040204" pitchFamily="50" charset="-128"/>
                <a:ea typeface="Meiryo UI" panose="020B0604030504040204" pitchFamily="50" charset="-128"/>
              </a:rPr>
              <a:t>４</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９％</a:t>
            </a:r>
            <a:r>
              <a:rPr kumimoji="1" lang="ja-JP" altLang="en-US" sz="2000" dirty="0">
                <a:solidFill>
                  <a:schemeClr val="tx1"/>
                </a:solidFill>
                <a:latin typeface="Meiryo UI" panose="020B0604030504040204" pitchFamily="50" charset="-128"/>
                <a:ea typeface="Meiryo UI" panose="020B0604030504040204" pitchFamily="50" charset="-128"/>
              </a:rPr>
              <a:t>であり、全体平均をやや下回った。</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２０２６年のＧＤＰ成長率目標は</a:t>
            </a:r>
            <a:r>
              <a:rPr kumimoji="1" lang="ja-JP" altLang="en-US" sz="2000" b="1" dirty="0">
                <a:solidFill>
                  <a:srgbClr val="FF0000"/>
                </a:solidFill>
                <a:latin typeface="Meiryo UI" panose="020B0604030504040204" pitchFamily="50" charset="-128"/>
                <a:ea typeface="Meiryo UI" panose="020B0604030504040204" pitchFamily="50" charset="-128"/>
              </a:rPr>
              <a:t>５％前後</a:t>
            </a:r>
            <a:r>
              <a:rPr kumimoji="1" lang="ja-JP" altLang="en-US" sz="2000"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87708" y="2625378"/>
            <a:ext cx="3693640"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貴州省と中国全体の経済成長率の推移</a:t>
            </a:r>
          </a:p>
        </p:txBody>
      </p:sp>
      <p:sp>
        <p:nvSpPr>
          <p:cNvPr id="10" name="正方形/長方形 9"/>
          <p:cNvSpPr/>
          <p:nvPr/>
        </p:nvSpPr>
        <p:spPr>
          <a:xfrm>
            <a:off x="5693354" y="2625378"/>
            <a:ext cx="3196709"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】GRP </a:t>
            </a:r>
            <a:r>
              <a:rPr lang="ja-JP" altLang="en-US" sz="1400" b="1" u="sng" dirty="0">
                <a:latin typeface="Meiryo UI" panose="020B0604030504040204" pitchFamily="50" charset="-128"/>
                <a:ea typeface="Meiryo UI" panose="020B0604030504040204" pitchFamily="50" charset="-128"/>
              </a:rPr>
              <a:t>における各産業割合の推移</a:t>
            </a:r>
          </a:p>
        </p:txBody>
      </p:sp>
      <p:sp>
        <p:nvSpPr>
          <p:cNvPr id="3" name="テキスト ボックス 2"/>
          <p:cNvSpPr txBox="1"/>
          <p:nvPr/>
        </p:nvSpPr>
        <p:spPr>
          <a:xfrm>
            <a:off x="4153226" y="4863084"/>
            <a:ext cx="667247"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4.9</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9075673" y="2984672"/>
            <a:ext cx="614915" cy="246221"/>
          </a:xfrm>
          <a:prstGeom prst="rect">
            <a:avLst/>
          </a:prstGeom>
          <a:noFill/>
        </p:spPr>
        <p:txBody>
          <a:bodyPr wrap="square" rtlCol="0">
            <a:spAutoFit/>
          </a:bodyPr>
          <a:lstStyle/>
          <a:p>
            <a:r>
              <a:rPr kumimoji="1" lang="en-US" altLang="ja-JP" sz="1000" b="1" dirty="0">
                <a:solidFill>
                  <a:srgbClr val="00B0F0"/>
                </a:solidFill>
                <a:latin typeface="Meiryo UI" panose="020B0604030504040204" pitchFamily="50" charset="-128"/>
                <a:ea typeface="Meiryo UI" panose="020B0604030504040204" pitchFamily="50" charset="-128"/>
              </a:rPr>
              <a:t>56.2</a:t>
            </a:r>
            <a:r>
              <a:rPr kumimoji="1" lang="ja-JP" altLang="en-US" sz="1000" b="1" dirty="0">
                <a:solidFill>
                  <a:srgbClr val="00B0F0"/>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9074147" y="4089895"/>
            <a:ext cx="665455"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33.6</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4" name="テキスト ボックス 13"/>
          <p:cNvSpPr txBox="1"/>
          <p:nvPr/>
        </p:nvSpPr>
        <p:spPr>
          <a:xfrm>
            <a:off x="9068831" y="5195118"/>
            <a:ext cx="676088" cy="246221"/>
          </a:xfrm>
          <a:prstGeom prst="rect">
            <a:avLst/>
          </a:prstGeom>
          <a:noFill/>
        </p:spPr>
        <p:txBody>
          <a:bodyPr wrap="square" rtlCol="0">
            <a:spAutoFit/>
          </a:bodyPr>
          <a:lstStyle/>
          <a:p>
            <a:r>
              <a:rPr kumimoji="1" lang="en-US" altLang="ja-JP" sz="1000" b="1" dirty="0">
                <a:solidFill>
                  <a:srgbClr val="92D050"/>
                </a:solidFill>
                <a:latin typeface="Meiryo UI" panose="020B0604030504040204" pitchFamily="50" charset="-128"/>
                <a:ea typeface="Meiryo UI" panose="020B0604030504040204" pitchFamily="50" charset="-128"/>
              </a:rPr>
              <a:t>12.8</a:t>
            </a:r>
            <a:r>
              <a:rPr kumimoji="1" lang="ja-JP" altLang="en-US" sz="1000" b="1" dirty="0">
                <a:solidFill>
                  <a:srgbClr val="92D05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56885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B92B53A4-CDC9-667C-3C51-6DC9224DACCF}"/>
              </a:ext>
            </a:extLst>
          </p:cNvPr>
          <p:cNvGraphicFramePr>
            <a:graphicFrameLocks/>
          </p:cNvGraphicFramePr>
          <p:nvPr>
            <p:extLst>
              <p:ext uri="{D42A27DB-BD31-4B8C-83A1-F6EECF244321}">
                <p14:modId xmlns:p14="http://schemas.microsoft.com/office/powerpoint/2010/main" val="3935969902"/>
              </p:ext>
            </p:extLst>
          </p:nvPr>
        </p:nvGraphicFramePr>
        <p:xfrm>
          <a:off x="203107" y="2402583"/>
          <a:ext cx="4572000" cy="1820611"/>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0" y="922154"/>
            <a:ext cx="11172160" cy="646331"/>
          </a:xfrm>
          <a:prstGeom prst="rect">
            <a:avLst/>
          </a:prstGeom>
        </p:spPr>
        <p:txBody>
          <a:bodyPr wrap="square">
            <a:spAutoFit/>
          </a:bodyPr>
          <a:lstStyle/>
          <a:p>
            <a:endParaRPr lang="ja-JP" altLang="en-US" dirty="0"/>
          </a:p>
          <a:p>
            <a:endParaRPr lang="ja-JP" altLang="en-US" dirty="0"/>
          </a:p>
        </p:txBody>
      </p:sp>
      <p:sp>
        <p:nvSpPr>
          <p:cNvPr id="3" name="テキスト ボックス 2"/>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貴州省の対外貿易</a:t>
            </a:r>
          </a:p>
        </p:txBody>
      </p:sp>
      <p:sp>
        <p:nvSpPr>
          <p:cNvPr id="5" name="テキスト ボックス 4"/>
          <p:cNvSpPr txBox="1"/>
          <p:nvPr/>
        </p:nvSpPr>
        <p:spPr>
          <a:xfrm>
            <a:off x="161081" y="619157"/>
            <a:ext cx="9583838" cy="10926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rPr>
              <a:t>２０２５年の</a:t>
            </a:r>
            <a:r>
              <a:rPr lang="ja-JP" altLang="en-US" sz="2000" b="1" dirty="0">
                <a:solidFill>
                  <a:srgbClr val="FF0000"/>
                </a:solidFill>
                <a:latin typeface="Meiryo UI" panose="020B0604030504040204" pitchFamily="50" charset="-128"/>
                <a:ea typeface="Meiryo UI" panose="020B0604030504040204" pitchFamily="50" charset="-128"/>
              </a:rPr>
              <a:t>貿易総額は８４８億元</a:t>
            </a:r>
            <a:r>
              <a:rPr lang="ja-JP" altLang="en-US" sz="2000" dirty="0">
                <a:latin typeface="Meiryo UI" panose="020B0604030504040204" pitchFamily="50" charset="-128"/>
                <a:ea typeface="Meiryo UI" panose="020B0604030504040204" pitchFamily="50" charset="-128"/>
              </a:rPr>
              <a:t>（前年比１</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２</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減）であり、うち</a:t>
            </a:r>
            <a:r>
              <a:rPr lang="ja-JP" altLang="en-US" sz="2000" b="1" dirty="0">
                <a:solidFill>
                  <a:srgbClr val="FF0000"/>
                </a:solidFill>
                <a:latin typeface="Meiryo UI" panose="020B0604030504040204" pitchFamily="50" charset="-128"/>
                <a:ea typeface="Meiryo UI" panose="020B0604030504040204" pitchFamily="50" charset="-128"/>
              </a:rPr>
              <a:t>輸出額は５１７億元</a:t>
            </a:r>
            <a:r>
              <a:rPr lang="ja-JP" altLang="en-US" sz="2000" dirty="0">
                <a:latin typeface="Meiryo UI" panose="020B0604030504040204" pitchFamily="50" charset="-128"/>
                <a:ea typeface="Meiryo UI" panose="020B0604030504040204" pitchFamily="50" charset="-128"/>
              </a:rPr>
              <a:t>（同</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０</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４</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減）、</a:t>
            </a:r>
            <a:r>
              <a:rPr lang="ja-JP" altLang="en-US" sz="2000" b="1" dirty="0">
                <a:solidFill>
                  <a:srgbClr val="FF0000"/>
                </a:solidFill>
                <a:latin typeface="Meiryo UI" panose="020B0604030504040204" pitchFamily="50" charset="-128"/>
                <a:ea typeface="Meiryo UI" panose="020B0604030504040204" pitchFamily="50" charset="-128"/>
              </a:rPr>
              <a:t>輸入額は３３０億元</a:t>
            </a:r>
            <a:r>
              <a:rPr lang="ja-JP" altLang="en-US" sz="2000" dirty="0">
                <a:latin typeface="Meiryo UI" panose="020B0604030504040204" pitchFamily="50" charset="-128"/>
                <a:ea typeface="Meiryo UI" panose="020B0604030504040204" pitchFamily="50" charset="-128"/>
              </a:rPr>
              <a:t>（同１７</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７</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増）。</a:t>
            </a:r>
            <a:endParaRPr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rPr>
              <a:t>主要な貿易相手国・地域は、</a:t>
            </a:r>
            <a:r>
              <a:rPr lang="ja-JP" altLang="en-US" sz="2000" b="1" dirty="0">
                <a:solidFill>
                  <a:srgbClr val="FF0000"/>
                </a:solidFill>
                <a:latin typeface="Meiryo UI" panose="020B0604030504040204" pitchFamily="50" charset="-128"/>
                <a:ea typeface="Meiryo UI" panose="020B0604030504040204" pitchFamily="50" charset="-128"/>
              </a:rPr>
              <a:t>香港、台湾、インドネシア、アメリカ</a:t>
            </a:r>
            <a:r>
              <a:rPr lang="ja-JP" altLang="en-US" sz="2000" dirty="0">
                <a:solidFill>
                  <a:schemeClr val="tx1"/>
                </a:solidFill>
                <a:latin typeface="Meiryo UI" panose="020B0604030504040204" pitchFamily="50" charset="-128"/>
                <a:ea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024632" y="1963759"/>
            <a:ext cx="3222357"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貴州省の対外貿易状況（億元）</a:t>
            </a:r>
          </a:p>
        </p:txBody>
      </p:sp>
      <p:sp>
        <p:nvSpPr>
          <p:cNvPr id="8" name="正方形/長方形 7"/>
          <p:cNvSpPr/>
          <p:nvPr/>
        </p:nvSpPr>
        <p:spPr>
          <a:xfrm>
            <a:off x="6068010" y="1903285"/>
            <a:ext cx="2593980"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主要な貿易相手国・地域</a:t>
            </a:r>
            <a:endParaRPr lang="en-US" altLang="ja-JP" sz="1400" b="1" u="sng"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223071" y="2421576"/>
            <a:ext cx="536665" cy="253916"/>
          </a:xfrm>
          <a:prstGeom prst="rect">
            <a:avLst/>
          </a:prstGeom>
          <a:noFill/>
        </p:spPr>
        <p:txBody>
          <a:bodyPr wrap="square" rtlCol="0">
            <a:spAutoFit/>
          </a:bodyPr>
          <a:lstStyle/>
          <a:p>
            <a:r>
              <a:rPr kumimoji="1" lang="en-US" altLang="ja-JP" sz="1050" b="1" dirty="0">
                <a:latin typeface="Meiryo UI" panose="020B0604030504040204" pitchFamily="50" charset="-128"/>
                <a:ea typeface="Meiryo UI" panose="020B0604030504040204" pitchFamily="50" charset="-128"/>
              </a:rPr>
              <a:t>848</a:t>
            </a:r>
            <a:endParaRPr kumimoji="1" lang="ja-JP" altLang="en-US" sz="105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242080" y="2790991"/>
            <a:ext cx="498649" cy="253916"/>
          </a:xfrm>
          <a:prstGeom prst="rect">
            <a:avLst/>
          </a:prstGeom>
          <a:noFill/>
        </p:spPr>
        <p:txBody>
          <a:bodyPr wrap="square" rtlCol="0">
            <a:spAutoFit/>
          </a:bodyPr>
          <a:lstStyle/>
          <a:p>
            <a:r>
              <a:rPr kumimoji="1" lang="en-US" altLang="ja-JP" sz="1050" b="1" dirty="0">
                <a:solidFill>
                  <a:srgbClr val="66FF66"/>
                </a:solidFill>
                <a:latin typeface="Meiryo UI" panose="020B0604030504040204" pitchFamily="50" charset="-128"/>
                <a:ea typeface="Meiryo UI" panose="020B0604030504040204" pitchFamily="50" charset="-128"/>
              </a:rPr>
              <a:t>517</a:t>
            </a:r>
            <a:endParaRPr kumimoji="1" lang="ja-JP" altLang="en-US" sz="1050" b="1" dirty="0">
              <a:solidFill>
                <a:srgbClr val="66FF66"/>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246989" y="3291725"/>
            <a:ext cx="498649" cy="253916"/>
          </a:xfrm>
          <a:prstGeom prst="rect">
            <a:avLst/>
          </a:prstGeom>
          <a:noFill/>
        </p:spPr>
        <p:txBody>
          <a:bodyPr wrap="square" rtlCol="0">
            <a:spAutoFit/>
          </a:bodyPr>
          <a:lstStyle/>
          <a:p>
            <a:r>
              <a:rPr kumimoji="1" lang="en-US" altLang="ja-JP" sz="1050" b="1" dirty="0">
                <a:solidFill>
                  <a:srgbClr val="FF5050"/>
                </a:solidFill>
                <a:latin typeface="Meiryo UI" panose="020B0604030504040204" pitchFamily="50" charset="-128"/>
                <a:ea typeface="Meiryo UI" panose="020B0604030504040204" pitchFamily="50" charset="-128"/>
              </a:rPr>
              <a:t>330</a:t>
            </a:r>
            <a:endParaRPr kumimoji="1" lang="ja-JP" altLang="en-US" sz="1050" b="1" dirty="0">
              <a:solidFill>
                <a:srgbClr val="FF505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C1CFD6A-DA35-2A14-10F2-09034FFB999D}"/>
              </a:ext>
            </a:extLst>
          </p:cNvPr>
          <p:cNvSpPr/>
          <p:nvPr/>
        </p:nvSpPr>
        <p:spPr>
          <a:xfrm>
            <a:off x="987101" y="4296931"/>
            <a:ext cx="3155031"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日本と貴州省間の貿易額の推移</a:t>
            </a:r>
          </a:p>
        </p:txBody>
      </p:sp>
      <p:graphicFrame>
        <p:nvGraphicFramePr>
          <p:cNvPr id="16" name="表 15">
            <a:extLst>
              <a:ext uri="{FF2B5EF4-FFF2-40B4-BE49-F238E27FC236}">
                <a16:creationId xmlns:a16="http://schemas.microsoft.com/office/drawing/2014/main" id="{0CC7DB9D-EB5B-0DB3-71A4-D775D36CD822}"/>
              </a:ext>
            </a:extLst>
          </p:cNvPr>
          <p:cNvGraphicFramePr>
            <a:graphicFrameLocks noGrp="1"/>
          </p:cNvGraphicFramePr>
          <p:nvPr>
            <p:extLst>
              <p:ext uri="{D42A27DB-BD31-4B8C-83A1-F6EECF244321}">
                <p14:modId xmlns:p14="http://schemas.microsoft.com/office/powerpoint/2010/main" val="2549573834"/>
              </p:ext>
            </p:extLst>
          </p:nvPr>
        </p:nvGraphicFramePr>
        <p:xfrm>
          <a:off x="5205000" y="2566843"/>
          <a:ext cx="2160000" cy="3672000"/>
        </p:xfrm>
        <a:graphic>
          <a:graphicData uri="http://schemas.openxmlformats.org/drawingml/2006/table">
            <a:tbl>
              <a:tblPr/>
              <a:tblGrid>
                <a:gridCol w="432000">
                  <a:extLst>
                    <a:ext uri="{9D8B030D-6E8A-4147-A177-3AD203B41FA5}">
                      <a16:colId xmlns:a16="http://schemas.microsoft.com/office/drawing/2014/main" val="2379578226"/>
                    </a:ext>
                  </a:extLst>
                </a:gridCol>
                <a:gridCol w="864000">
                  <a:extLst>
                    <a:ext uri="{9D8B030D-6E8A-4147-A177-3AD203B41FA5}">
                      <a16:colId xmlns:a16="http://schemas.microsoft.com/office/drawing/2014/main" val="1880616564"/>
                    </a:ext>
                  </a:extLst>
                </a:gridCol>
                <a:gridCol w="864000">
                  <a:extLst>
                    <a:ext uri="{9D8B030D-6E8A-4147-A177-3AD203B41FA5}">
                      <a16:colId xmlns:a16="http://schemas.microsoft.com/office/drawing/2014/main" val="2761241621"/>
                    </a:ext>
                  </a:extLst>
                </a:gridCol>
              </a:tblGrid>
              <a:tr h="43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br>
                        <a:rPr lang="zh-CN" altLang="en-US" sz="1000" b="1" i="0" u="none" strike="noStrike" dirty="0">
                          <a:solidFill>
                            <a:srgbClr val="000000"/>
                          </a:solidFill>
                          <a:effectLst/>
                          <a:latin typeface="Meiryo UI" panose="020B0604030504040204" pitchFamily="50" charset="-128"/>
                          <a:ea typeface="Meiryo UI" panose="020B0604030504040204" pitchFamily="50" charset="-128"/>
                        </a:rPr>
                      </a:b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億元</a:t>
                      </a: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28502720"/>
                  </a:ext>
                </a:extLst>
              </a:tr>
              <a:tr h="324000">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90.43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870145"/>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台湾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75.58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890378"/>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58.47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161412"/>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マレーシア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46.35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682693"/>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インドネシア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43.38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927773"/>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韓国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40.53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033206"/>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タイ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35.73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08557"/>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オーストラリア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35.37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622233"/>
                  </a:ext>
                </a:extLst>
              </a:tr>
              <a:tr h="324000">
                <a:tc>
                  <a:txBody>
                    <a:bodyPr/>
                    <a:lstStyle/>
                    <a:p>
                      <a:pPr algn="ct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ブラジル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27.70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939710"/>
                  </a:ext>
                </a:extLst>
              </a:tr>
              <a:tr h="324000">
                <a:tc>
                  <a:txBody>
                    <a:bodyPr/>
                    <a:lstStyle/>
                    <a:p>
                      <a:pPr algn="ctr" fontAlgn="b"/>
                      <a:r>
                        <a:rPr lang="en-US" altLang="ja-JP" sz="1200" b="0" i="0" u="none" strike="noStrike">
                          <a:solidFill>
                            <a:srgbClr val="FF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日本</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dirty="0">
                          <a:solidFill>
                            <a:srgbClr val="FF0000"/>
                          </a:solidFill>
                          <a:effectLst/>
                          <a:latin typeface="Meiryo UI" panose="020B0604030504040204" pitchFamily="50" charset="-128"/>
                          <a:ea typeface="Meiryo UI" panose="020B0604030504040204" pitchFamily="50" charset="-128"/>
                        </a:rPr>
                        <a:t>26.91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617700"/>
                  </a:ext>
                </a:extLst>
              </a:tr>
            </a:tbl>
          </a:graphicData>
        </a:graphic>
      </p:graphicFrame>
      <p:graphicFrame>
        <p:nvGraphicFramePr>
          <p:cNvPr id="9" name="表 8">
            <a:extLst>
              <a:ext uri="{FF2B5EF4-FFF2-40B4-BE49-F238E27FC236}">
                <a16:creationId xmlns:a16="http://schemas.microsoft.com/office/drawing/2014/main" id="{88313E3C-5315-5075-3241-26EB597CBD8F}"/>
              </a:ext>
            </a:extLst>
          </p:cNvPr>
          <p:cNvGraphicFramePr>
            <a:graphicFrameLocks noGrp="1"/>
          </p:cNvGraphicFramePr>
          <p:nvPr>
            <p:extLst>
              <p:ext uri="{D42A27DB-BD31-4B8C-83A1-F6EECF244321}">
                <p14:modId xmlns:p14="http://schemas.microsoft.com/office/powerpoint/2010/main" val="3842349523"/>
              </p:ext>
            </p:extLst>
          </p:nvPr>
        </p:nvGraphicFramePr>
        <p:xfrm>
          <a:off x="7542893" y="2566843"/>
          <a:ext cx="2160000" cy="3672000"/>
        </p:xfrm>
        <a:graphic>
          <a:graphicData uri="http://schemas.openxmlformats.org/drawingml/2006/table">
            <a:tbl>
              <a:tblPr/>
              <a:tblGrid>
                <a:gridCol w="432000">
                  <a:extLst>
                    <a:ext uri="{9D8B030D-6E8A-4147-A177-3AD203B41FA5}">
                      <a16:colId xmlns:a16="http://schemas.microsoft.com/office/drawing/2014/main" val="2626763946"/>
                    </a:ext>
                  </a:extLst>
                </a:gridCol>
                <a:gridCol w="864000">
                  <a:extLst>
                    <a:ext uri="{9D8B030D-6E8A-4147-A177-3AD203B41FA5}">
                      <a16:colId xmlns:a16="http://schemas.microsoft.com/office/drawing/2014/main" val="3735078359"/>
                    </a:ext>
                  </a:extLst>
                </a:gridCol>
                <a:gridCol w="864000">
                  <a:extLst>
                    <a:ext uri="{9D8B030D-6E8A-4147-A177-3AD203B41FA5}">
                      <a16:colId xmlns:a16="http://schemas.microsoft.com/office/drawing/2014/main" val="289248843"/>
                    </a:ext>
                  </a:extLst>
                </a:gridCol>
              </a:tblGrid>
              <a:tr h="432000">
                <a:tc>
                  <a:txBody>
                    <a:bodyPr/>
                    <a:lstStyle/>
                    <a:p>
                      <a:pPr algn="ctr" fontAlgn="ctr">
                        <a:buNone/>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buNone/>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buNone/>
                      </a:pPr>
                      <a:r>
                        <a:rPr lang="zh-TW"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br>
                        <a:rPr lang="zh-TW" altLang="en-US" sz="9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800" b="1" i="0" u="none" strike="noStrike" dirty="0">
                          <a:solidFill>
                            <a:srgbClr val="000000"/>
                          </a:solidFill>
                          <a:effectLst/>
                          <a:latin typeface="Meiryo UI" panose="020B0604030504040204" pitchFamily="50" charset="-128"/>
                          <a:ea typeface="Meiryo UI" panose="020B0604030504040204" pitchFamily="50" charset="-128"/>
                        </a:rPr>
                        <a:t>（億元）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2909734057"/>
                  </a:ext>
                </a:extLst>
              </a:tr>
              <a:tr h="324000">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80.1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9203705"/>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台湾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71.5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2031736"/>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インドネシア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65.7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2478540"/>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マレーシア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47110"/>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1637160"/>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タイ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1124736"/>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ブラジル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2101918"/>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0312170"/>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オーストラリア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7557573"/>
                  </a:ext>
                </a:extLst>
              </a:tr>
              <a:tr h="324000">
                <a:tc>
                  <a:txBody>
                    <a:bodyPr/>
                    <a:lstStyle/>
                    <a:p>
                      <a:pPr algn="ctr" fontAlgn="b">
                        <a:buNone/>
                      </a:pPr>
                      <a:r>
                        <a:rPr lang="en-US" altLang="ja-JP" sz="1100" b="0" i="0" u="none" strike="noStrike">
                          <a:solidFill>
                            <a:srgbClr val="FF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a:solidFill>
                            <a:srgbClr val="FF0000"/>
                          </a:solidFill>
                          <a:effectLst/>
                          <a:latin typeface="Meiryo UI" panose="020B0604030504040204" pitchFamily="50" charset="-128"/>
                          <a:ea typeface="Meiryo UI" panose="020B0604030504040204" pitchFamily="50" charset="-128"/>
                        </a:rPr>
                        <a:t>日本</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FF0000"/>
                          </a:solidFill>
                          <a:effectLst/>
                          <a:latin typeface="Meiryo UI" panose="020B0604030504040204" pitchFamily="50" charset="-128"/>
                          <a:ea typeface="Meiryo UI" panose="020B0604030504040204" pitchFamily="50" charset="-128"/>
                        </a:rPr>
                        <a:t>26.0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7422866"/>
                  </a:ext>
                </a:extLst>
              </a:tr>
            </a:tbl>
          </a:graphicData>
        </a:graphic>
      </p:graphicFrame>
      <p:sp>
        <p:nvSpPr>
          <p:cNvPr id="18" name="正方形/長方形 17">
            <a:extLst>
              <a:ext uri="{FF2B5EF4-FFF2-40B4-BE49-F238E27FC236}">
                <a16:creationId xmlns:a16="http://schemas.microsoft.com/office/drawing/2014/main" id="{37E167A6-E1FC-D549-012F-E6375F6B4353}"/>
              </a:ext>
            </a:extLst>
          </p:cNvPr>
          <p:cNvSpPr/>
          <p:nvPr/>
        </p:nvSpPr>
        <p:spPr>
          <a:xfrm>
            <a:off x="5203684" y="5914843"/>
            <a:ext cx="2161316"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87BAA41-639A-6A5A-6F61-262C3060DD2F}"/>
              </a:ext>
            </a:extLst>
          </p:cNvPr>
          <p:cNvSpPr/>
          <p:nvPr/>
        </p:nvSpPr>
        <p:spPr>
          <a:xfrm>
            <a:off x="7542893" y="5914843"/>
            <a:ext cx="2161316"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グラフ 6">
            <a:extLst>
              <a:ext uri="{FF2B5EF4-FFF2-40B4-BE49-F238E27FC236}">
                <a16:creationId xmlns:a16="http://schemas.microsoft.com/office/drawing/2014/main" id="{F5A503B6-FB08-8D79-DEC8-CB5D1A6EFE1E}"/>
              </a:ext>
            </a:extLst>
          </p:cNvPr>
          <p:cNvGraphicFramePr>
            <a:graphicFrameLocks/>
          </p:cNvGraphicFramePr>
          <p:nvPr>
            <p:extLst>
              <p:ext uri="{D42A27DB-BD31-4B8C-83A1-F6EECF244321}">
                <p14:modId xmlns:p14="http://schemas.microsoft.com/office/powerpoint/2010/main" val="2515500646"/>
              </p:ext>
            </p:extLst>
          </p:nvPr>
        </p:nvGraphicFramePr>
        <p:xfrm>
          <a:off x="224252" y="5138455"/>
          <a:ext cx="4476750" cy="1552775"/>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a:extLst>
              <a:ext uri="{FF2B5EF4-FFF2-40B4-BE49-F238E27FC236}">
                <a16:creationId xmlns:a16="http://schemas.microsoft.com/office/drawing/2014/main" id="{33F3D547-1580-CE0A-DCE3-4C5548C7B8DD}"/>
              </a:ext>
            </a:extLst>
          </p:cNvPr>
          <p:cNvSpPr txBox="1"/>
          <p:nvPr/>
        </p:nvSpPr>
        <p:spPr>
          <a:xfrm>
            <a:off x="3814409" y="5124163"/>
            <a:ext cx="536665" cy="253916"/>
          </a:xfrm>
          <a:prstGeom prst="rect">
            <a:avLst/>
          </a:prstGeom>
          <a:noFill/>
        </p:spPr>
        <p:txBody>
          <a:bodyPr wrap="square" rtlCol="0">
            <a:spAutoFit/>
          </a:bodyPr>
          <a:lstStyle/>
          <a:p>
            <a:r>
              <a:rPr kumimoji="1" lang="en-US" altLang="ja-JP" sz="1050" b="1" dirty="0">
                <a:latin typeface="Meiryo UI" panose="020B0604030504040204" pitchFamily="50" charset="-128"/>
                <a:ea typeface="Meiryo UI" panose="020B0604030504040204" pitchFamily="50" charset="-128"/>
              </a:rPr>
              <a:t>26.0</a:t>
            </a:r>
            <a:endParaRPr kumimoji="1" lang="ja-JP" altLang="en-US" sz="1050"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22A8FC8-77E0-4F17-DEE8-86BBF27AB6E4}"/>
              </a:ext>
            </a:extLst>
          </p:cNvPr>
          <p:cNvSpPr txBox="1"/>
          <p:nvPr/>
        </p:nvSpPr>
        <p:spPr>
          <a:xfrm>
            <a:off x="3793043" y="5517994"/>
            <a:ext cx="558031" cy="253916"/>
          </a:xfrm>
          <a:prstGeom prst="rect">
            <a:avLst/>
          </a:prstGeom>
          <a:noFill/>
        </p:spPr>
        <p:txBody>
          <a:bodyPr wrap="square" rtlCol="0">
            <a:spAutoFit/>
          </a:bodyPr>
          <a:lstStyle/>
          <a:p>
            <a:r>
              <a:rPr kumimoji="1" lang="en-US" altLang="ja-JP" sz="1050" b="1" dirty="0">
                <a:solidFill>
                  <a:srgbClr val="66FF66"/>
                </a:solidFill>
                <a:latin typeface="Meiryo UI" panose="020B0604030504040204" pitchFamily="50" charset="-128"/>
                <a:ea typeface="Meiryo UI" panose="020B0604030504040204" pitchFamily="50" charset="-128"/>
              </a:rPr>
              <a:t>23.3</a:t>
            </a:r>
            <a:endParaRPr kumimoji="1" lang="ja-JP" altLang="en-US" sz="1050" b="1" dirty="0">
              <a:solidFill>
                <a:srgbClr val="66FF66"/>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E03185A2-6BC4-868A-B38F-06541FDEBDDC}"/>
              </a:ext>
            </a:extLst>
          </p:cNvPr>
          <p:cNvSpPr txBox="1"/>
          <p:nvPr/>
        </p:nvSpPr>
        <p:spPr>
          <a:xfrm>
            <a:off x="3892807" y="5808888"/>
            <a:ext cx="498649" cy="253916"/>
          </a:xfrm>
          <a:prstGeom prst="rect">
            <a:avLst/>
          </a:prstGeom>
          <a:noFill/>
        </p:spPr>
        <p:txBody>
          <a:bodyPr wrap="square" rtlCol="0">
            <a:spAutoFit/>
          </a:bodyPr>
          <a:lstStyle/>
          <a:p>
            <a:r>
              <a:rPr kumimoji="1" lang="en-US" altLang="ja-JP" sz="1050" b="1" dirty="0">
                <a:solidFill>
                  <a:srgbClr val="FF5050"/>
                </a:solidFill>
                <a:latin typeface="Meiryo UI" panose="020B0604030504040204" pitchFamily="50" charset="-128"/>
                <a:ea typeface="Meiryo UI" panose="020B0604030504040204" pitchFamily="50" charset="-128"/>
              </a:rPr>
              <a:t>2.7</a:t>
            </a:r>
            <a:endParaRPr kumimoji="1" lang="ja-JP" altLang="en-US" sz="1050" b="1" dirty="0">
              <a:solidFill>
                <a:srgbClr val="FF505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E55D1FF7-47F7-9BEF-BF66-7051D18CD1C1}"/>
              </a:ext>
            </a:extLst>
          </p:cNvPr>
          <p:cNvSpPr txBox="1"/>
          <p:nvPr/>
        </p:nvSpPr>
        <p:spPr>
          <a:xfrm>
            <a:off x="5205729" y="2269563"/>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２０２４年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1FE5132F-41BC-CB0B-F997-16E8B951363C}"/>
              </a:ext>
            </a:extLst>
          </p:cNvPr>
          <p:cNvSpPr txBox="1"/>
          <p:nvPr/>
        </p:nvSpPr>
        <p:spPr>
          <a:xfrm>
            <a:off x="7571561" y="2289844"/>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２０２５年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343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72450C-9BBC-C982-DD7E-F17D6E750252}"/>
              </a:ext>
            </a:extLst>
          </p:cNvPr>
          <p:cNvSpPr txBox="1"/>
          <p:nvPr/>
        </p:nvSpPr>
        <p:spPr>
          <a:xfrm>
            <a:off x="161081" y="687508"/>
            <a:ext cx="958383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主要産業は、</a:t>
            </a:r>
            <a:r>
              <a:rPr kumimoji="1" lang="ja-JP" altLang="en-US" sz="2000" b="1" dirty="0">
                <a:solidFill>
                  <a:srgbClr val="FF0000"/>
                </a:solidFill>
                <a:latin typeface="Meiryo UI" panose="020B0604030504040204" pitchFamily="50" charset="-128"/>
                <a:ea typeface="Meiryo UI" panose="020B0604030504040204" pitchFamily="50" charset="-128"/>
              </a:rPr>
              <a:t>電力、石炭、酒、タバコなど。天然資源が豊富。</a:t>
            </a:r>
            <a:r>
              <a:rPr kumimoji="1" lang="ja-JP" altLang="en-US" sz="2000" dirty="0">
                <a:latin typeface="Meiryo UI" panose="020B0604030504040204" pitchFamily="50" charset="-128"/>
                <a:ea typeface="Meiryo UI" panose="020B0604030504040204" pitchFamily="50" charset="-128"/>
              </a:rPr>
              <a:t>良好な気候条件とエネルギー資源を生かし、近年は電子情報産業</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特にビッグデータ関連</a:t>
            </a:r>
            <a:r>
              <a:rPr kumimoji="1" lang="ja-JP" altLang="en-US" sz="2000" dirty="0">
                <a:latin typeface="Meiryo UI" panose="020B0604030504040204" pitchFamily="50" charset="-128"/>
                <a:ea typeface="Meiryo UI" panose="020B0604030504040204" pitchFamily="50" charset="-128"/>
              </a:rPr>
              <a:t>の誘致に積極的。</a:t>
            </a:r>
            <a:endParaRPr kumimoji="1" lang="en-US" altLang="ja-JP"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E8E4881-D26E-C2CF-774B-F6FD888D7124}"/>
              </a:ext>
            </a:extLst>
          </p:cNvPr>
          <p:cNvSpPr txBox="1"/>
          <p:nvPr/>
        </p:nvSpPr>
        <p:spPr>
          <a:xfrm>
            <a:off x="0" y="0"/>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貴州省の産業概況</a:t>
            </a:r>
          </a:p>
        </p:txBody>
      </p:sp>
      <p:graphicFrame>
        <p:nvGraphicFramePr>
          <p:cNvPr id="4" name="グラフ 3">
            <a:extLst>
              <a:ext uri="{FF2B5EF4-FFF2-40B4-BE49-F238E27FC236}">
                <a16:creationId xmlns:a16="http://schemas.microsoft.com/office/drawing/2014/main" id="{E8F17185-230A-73D7-BFD1-5444FEFD28EC}"/>
              </a:ext>
            </a:extLst>
          </p:cNvPr>
          <p:cNvGraphicFramePr/>
          <p:nvPr/>
        </p:nvGraphicFramePr>
        <p:xfrm>
          <a:off x="4385287" y="2336994"/>
          <a:ext cx="6123963" cy="4171782"/>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a:extLst>
              <a:ext uri="{FF2B5EF4-FFF2-40B4-BE49-F238E27FC236}">
                <a16:creationId xmlns:a16="http://schemas.microsoft.com/office/drawing/2014/main" id="{F34F9053-A1B7-DB3A-193B-18CA5D5772C6}"/>
              </a:ext>
            </a:extLst>
          </p:cNvPr>
          <p:cNvSpPr/>
          <p:nvPr/>
        </p:nvSpPr>
        <p:spPr>
          <a:xfrm>
            <a:off x="6479564" y="1868235"/>
            <a:ext cx="2145139" cy="307777"/>
          </a:xfrm>
          <a:prstGeom prst="rect">
            <a:avLst/>
          </a:prstGeom>
        </p:spPr>
        <p:txBody>
          <a:bodyPr wrap="non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発電電力量の構成</a:t>
            </a:r>
          </a:p>
        </p:txBody>
      </p:sp>
      <p:sp>
        <p:nvSpPr>
          <p:cNvPr id="6" name="テキスト ボックス 5">
            <a:extLst>
              <a:ext uri="{FF2B5EF4-FFF2-40B4-BE49-F238E27FC236}">
                <a16:creationId xmlns:a16="http://schemas.microsoft.com/office/drawing/2014/main" id="{1EC6C7EC-35E2-4EE9-C2D0-C062478AC2F0}"/>
              </a:ext>
            </a:extLst>
          </p:cNvPr>
          <p:cNvSpPr txBox="1"/>
          <p:nvPr/>
        </p:nvSpPr>
        <p:spPr>
          <a:xfrm>
            <a:off x="6139479" y="4012573"/>
            <a:ext cx="2988645" cy="523220"/>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2440.1</a:t>
            </a:r>
            <a:r>
              <a:rPr kumimoji="1" lang="ja-JP" altLang="en-US" sz="1400" b="1" dirty="0">
                <a:latin typeface="Meiryo UI" panose="020B0604030504040204" pitchFamily="50" charset="-128"/>
                <a:ea typeface="Meiryo UI" panose="020B0604030504040204" pitchFamily="50" charset="-128"/>
              </a:rPr>
              <a:t>億</a:t>
            </a:r>
            <a:r>
              <a:rPr kumimoji="1" lang="en-US" altLang="ja-JP" sz="1400" b="1" dirty="0">
                <a:latin typeface="Meiryo UI" panose="020B0604030504040204" pitchFamily="50" charset="-128"/>
                <a:ea typeface="Meiryo UI" panose="020B0604030504040204" pitchFamily="50" charset="-128"/>
              </a:rPr>
              <a:t>kWh</a:t>
            </a:r>
          </a:p>
          <a:p>
            <a:pPr algn="ct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2024</a:t>
            </a:r>
            <a:r>
              <a:rPr kumimoji="1" lang="ja-JP" altLang="en-US" sz="1400" b="1" dirty="0">
                <a:latin typeface="Meiryo UI" panose="020B0604030504040204" pitchFamily="50" charset="-128"/>
                <a:ea typeface="Meiryo UI" panose="020B0604030504040204" pitchFamily="50" charset="-128"/>
              </a:rPr>
              <a:t>年）</a:t>
            </a:r>
            <a:endParaRPr kumimoji="1" lang="en-US" altLang="ja-JP" sz="16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96503A3-CFF1-9367-C0FB-82D602C6DBC2}"/>
              </a:ext>
            </a:extLst>
          </p:cNvPr>
          <p:cNvSpPr txBox="1"/>
          <p:nvPr/>
        </p:nvSpPr>
        <p:spPr>
          <a:xfrm>
            <a:off x="934755" y="1868235"/>
            <a:ext cx="5075382" cy="307777"/>
          </a:xfrm>
          <a:prstGeom prst="rect">
            <a:avLst/>
          </a:prstGeom>
          <a:noFill/>
        </p:spPr>
        <p:txBody>
          <a:bodyPr wrap="squar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貴州省のビッグデータ産業</a:t>
            </a:r>
          </a:p>
        </p:txBody>
      </p:sp>
      <p:sp>
        <p:nvSpPr>
          <p:cNvPr id="10" name="テキスト ボックス 9">
            <a:extLst>
              <a:ext uri="{FF2B5EF4-FFF2-40B4-BE49-F238E27FC236}">
                <a16:creationId xmlns:a16="http://schemas.microsoft.com/office/drawing/2014/main" id="{D124831D-C9BD-15BF-C1A6-0678E5DD938B}"/>
              </a:ext>
            </a:extLst>
          </p:cNvPr>
          <p:cNvSpPr txBox="1"/>
          <p:nvPr/>
        </p:nvSpPr>
        <p:spPr>
          <a:xfrm>
            <a:off x="262032" y="2216642"/>
            <a:ext cx="4894759" cy="1384995"/>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貴州省はカルスト地形のため地質が安定していることに加え、涼しい夏、安価な電力というビッグデータ産業にとって有利な条件を兼ね備えており、大手中国企業に加えて、多くのグローバル企業が大型データセンターを設置している。</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２０１５年より貴陽市では「中国国際ビッグデータ博覧会」が毎年開催されている。</a:t>
            </a:r>
          </a:p>
        </p:txBody>
      </p:sp>
      <p:pic>
        <p:nvPicPr>
          <p:cNvPr id="11" name="図 10">
            <a:extLst>
              <a:ext uri="{FF2B5EF4-FFF2-40B4-BE49-F238E27FC236}">
                <a16:creationId xmlns:a16="http://schemas.microsoft.com/office/drawing/2014/main" id="{239705F3-46AB-03D0-2245-D4C2952A1C33}"/>
              </a:ext>
            </a:extLst>
          </p:cNvPr>
          <p:cNvPicPr>
            <a:picLocks noChangeAspect="1"/>
          </p:cNvPicPr>
          <p:nvPr/>
        </p:nvPicPr>
        <p:blipFill>
          <a:blip r:embed="rId3"/>
          <a:stretch>
            <a:fillRect/>
          </a:stretch>
        </p:blipFill>
        <p:spPr>
          <a:xfrm>
            <a:off x="934755" y="3742194"/>
            <a:ext cx="3767655" cy="2505673"/>
          </a:xfrm>
          <a:prstGeom prst="rect">
            <a:avLst/>
          </a:prstGeom>
        </p:spPr>
      </p:pic>
    </p:spTree>
    <p:extLst>
      <p:ext uri="{BB962C8B-B14F-4D97-AF65-F5344CB8AC3E}">
        <p14:creationId xmlns:p14="http://schemas.microsoft.com/office/powerpoint/2010/main" val="271963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2744087099"/>
              </p:ext>
            </p:extLst>
          </p:nvPr>
        </p:nvGraphicFramePr>
        <p:xfrm>
          <a:off x="5160219" y="2641606"/>
          <a:ext cx="4584700" cy="37351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156189013"/>
              </p:ext>
            </p:extLst>
          </p:nvPr>
        </p:nvGraphicFramePr>
        <p:xfrm>
          <a:off x="342346" y="2676314"/>
          <a:ext cx="4566758" cy="373511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3A49ADE2-2A19-4A3E-6EFD-2F531460A483}"/>
              </a:ext>
            </a:extLst>
          </p:cNvPr>
          <p:cNvSpPr txBox="1"/>
          <p:nvPr/>
        </p:nvSpPr>
        <p:spPr>
          <a:xfrm>
            <a:off x="0" y="0"/>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雲南省の経済概況</a:t>
            </a:r>
          </a:p>
        </p:txBody>
      </p:sp>
      <p:sp>
        <p:nvSpPr>
          <p:cNvPr id="4" name="テキスト ボックス 3">
            <a:extLst>
              <a:ext uri="{FF2B5EF4-FFF2-40B4-BE49-F238E27FC236}">
                <a16:creationId xmlns:a16="http://schemas.microsoft.com/office/drawing/2014/main" id="{1FEA5D89-155B-9D45-F63A-9A17069B0490}"/>
              </a:ext>
            </a:extLst>
          </p:cNvPr>
          <p:cNvSpPr txBox="1"/>
          <p:nvPr/>
        </p:nvSpPr>
        <p:spPr>
          <a:xfrm>
            <a:off x="161081" y="663774"/>
            <a:ext cx="958383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２０２５年のＧＤＰは</a:t>
            </a:r>
            <a:r>
              <a:rPr kumimoji="1" lang="ja-JP" altLang="en-US" sz="2000" b="1" dirty="0">
                <a:solidFill>
                  <a:srgbClr val="FF0000"/>
                </a:solidFill>
                <a:latin typeface="Meiryo UI" panose="020B0604030504040204" pitchFamily="50" charset="-128"/>
                <a:ea typeface="Meiryo UI" panose="020B0604030504040204" pitchFamily="50" charset="-128"/>
              </a:rPr>
              <a:t>３</a:t>
            </a:r>
            <a:r>
              <a:rPr kumimoji="1" lang="zh-TW" altLang="en-US" sz="2000" b="1" dirty="0">
                <a:solidFill>
                  <a:srgbClr val="FF0000"/>
                </a:solidFill>
                <a:latin typeface="Meiryo UI" panose="020B0604030504040204" pitchFamily="50" charset="-128"/>
                <a:ea typeface="Meiryo UI" panose="020B0604030504040204" pitchFamily="50" charset="-128"/>
              </a:rPr>
              <a:t>兆</a:t>
            </a:r>
            <a:r>
              <a:rPr kumimoji="1" lang="ja-JP" altLang="en-US" sz="2000" b="1" dirty="0">
                <a:solidFill>
                  <a:srgbClr val="FF0000"/>
                </a:solidFill>
                <a:latin typeface="Meiryo UI" panose="020B0604030504040204" pitchFamily="50" charset="-128"/>
                <a:ea typeface="Meiryo UI" panose="020B0604030504040204" pitchFamily="50" charset="-128"/>
              </a:rPr>
              <a:t>２７６６億</a:t>
            </a:r>
            <a:r>
              <a:rPr kumimoji="1" lang="zh-TW" altLang="en-US" sz="2000" b="1" dirty="0">
                <a:solidFill>
                  <a:srgbClr val="FF0000"/>
                </a:solidFill>
                <a:latin typeface="Meiryo UI" panose="020B0604030504040204" pitchFamily="50" charset="-128"/>
                <a:ea typeface="Meiryo UI" panose="020B0604030504040204" pitchFamily="50" charset="-128"/>
              </a:rPr>
              <a:t>元</a:t>
            </a:r>
            <a:r>
              <a:rPr kumimoji="1" lang="ja-JP" altLang="en-US" sz="2000" b="1" dirty="0">
                <a:solidFill>
                  <a:srgbClr val="FF0000"/>
                </a:solidFill>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内訳をみると、第一次産業が構成比１３</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２％、第二次産業が同３２</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０％、第三次産業が同５４</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８％。</a:t>
            </a:r>
            <a:endParaRPr kumimoji="1"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２０２５年のＧＤＰ成長率は</a:t>
            </a:r>
            <a:r>
              <a:rPr kumimoji="1" lang="ja-JP" altLang="en-US" sz="2000" b="1" dirty="0">
                <a:solidFill>
                  <a:srgbClr val="FF0000"/>
                </a:solidFill>
                <a:latin typeface="Meiryo UI" panose="020B0604030504040204" pitchFamily="50" charset="-128"/>
                <a:ea typeface="Meiryo UI" panose="020B0604030504040204" pitchFamily="50" charset="-128"/>
              </a:rPr>
              <a:t>４</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１％</a:t>
            </a:r>
            <a:r>
              <a:rPr kumimoji="1" lang="ja-JP" altLang="en-US" sz="2000" dirty="0">
                <a:solidFill>
                  <a:schemeClr val="tx1"/>
                </a:solidFill>
                <a:latin typeface="Meiryo UI" panose="020B0604030504040204" pitchFamily="50" charset="-128"/>
                <a:ea typeface="Meiryo UI" panose="020B0604030504040204" pitchFamily="50" charset="-128"/>
              </a:rPr>
              <a:t>であり、ここ数年は中国全体を下回っている。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２０２６年のＧＤＰ成長率目標は</a:t>
            </a:r>
            <a:r>
              <a:rPr kumimoji="1" lang="ja-JP" altLang="en-US" sz="2000" b="1" dirty="0">
                <a:solidFill>
                  <a:srgbClr val="FF0000"/>
                </a:solidFill>
                <a:latin typeface="Meiryo UI" panose="020B0604030504040204" pitchFamily="50" charset="-128"/>
                <a:ea typeface="Meiryo UI" panose="020B0604030504040204" pitchFamily="50" charset="-128"/>
              </a:rPr>
              <a:t>４</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５％前後</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C04D31D-5D31-E8EC-F581-F157F5BA85F1}"/>
              </a:ext>
            </a:extLst>
          </p:cNvPr>
          <p:cNvSpPr/>
          <p:nvPr/>
        </p:nvSpPr>
        <p:spPr>
          <a:xfrm>
            <a:off x="682987" y="2368538"/>
            <a:ext cx="3693640"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雲南省と中国全体の経済成長率の推移</a:t>
            </a:r>
          </a:p>
        </p:txBody>
      </p:sp>
      <p:sp>
        <p:nvSpPr>
          <p:cNvPr id="6" name="正方形/長方形 5">
            <a:extLst>
              <a:ext uri="{FF2B5EF4-FFF2-40B4-BE49-F238E27FC236}">
                <a16:creationId xmlns:a16="http://schemas.microsoft.com/office/drawing/2014/main" id="{50A9D84F-59E3-0A61-DA08-209BA22D53F3}"/>
              </a:ext>
            </a:extLst>
          </p:cNvPr>
          <p:cNvSpPr/>
          <p:nvPr/>
        </p:nvSpPr>
        <p:spPr>
          <a:xfrm>
            <a:off x="5380520" y="2333830"/>
            <a:ext cx="4094391"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】GRP </a:t>
            </a:r>
            <a:r>
              <a:rPr lang="ja-JP" altLang="en-US" sz="1400" b="1" u="sng" dirty="0">
                <a:latin typeface="Meiryo UI" panose="020B0604030504040204" pitchFamily="50" charset="-128"/>
                <a:ea typeface="Meiryo UI" panose="020B0604030504040204" pitchFamily="50" charset="-128"/>
              </a:rPr>
              <a:t>における各産業割合の推移（雲南省）</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9D8A80C-0168-6D10-AA82-DE76F84FA16B}"/>
              </a:ext>
            </a:extLst>
          </p:cNvPr>
          <p:cNvSpPr txBox="1"/>
          <p:nvPr/>
        </p:nvSpPr>
        <p:spPr>
          <a:xfrm>
            <a:off x="4376627" y="5108654"/>
            <a:ext cx="667247"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4.1</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6093826C-05BE-2A64-D1FE-A7C5C977D93E}"/>
              </a:ext>
            </a:extLst>
          </p:cNvPr>
          <p:cNvSpPr txBox="1"/>
          <p:nvPr/>
        </p:nvSpPr>
        <p:spPr>
          <a:xfrm>
            <a:off x="9167453" y="2763525"/>
            <a:ext cx="614915" cy="246221"/>
          </a:xfrm>
          <a:prstGeom prst="rect">
            <a:avLst/>
          </a:prstGeom>
          <a:noFill/>
        </p:spPr>
        <p:txBody>
          <a:bodyPr wrap="square" rtlCol="0">
            <a:spAutoFit/>
          </a:bodyPr>
          <a:lstStyle/>
          <a:p>
            <a:r>
              <a:rPr kumimoji="1" lang="en-US" altLang="ja-JP" sz="1000" b="1" dirty="0">
                <a:solidFill>
                  <a:srgbClr val="00B0F0"/>
                </a:solidFill>
                <a:latin typeface="Meiryo UI" panose="020B0604030504040204" pitchFamily="50" charset="-128"/>
                <a:ea typeface="Meiryo UI" panose="020B0604030504040204" pitchFamily="50" charset="-128"/>
              </a:rPr>
              <a:t>54.8</a:t>
            </a:r>
            <a:r>
              <a:rPr kumimoji="1" lang="ja-JP" altLang="en-US" sz="1000" b="1" dirty="0">
                <a:solidFill>
                  <a:srgbClr val="00B0F0"/>
                </a:solidFill>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46E245A1-C96D-FAC2-F0DA-7B8547161468}"/>
              </a:ext>
            </a:extLst>
          </p:cNvPr>
          <p:cNvSpPr txBox="1"/>
          <p:nvPr/>
        </p:nvSpPr>
        <p:spPr>
          <a:xfrm>
            <a:off x="9167453" y="3833715"/>
            <a:ext cx="614915"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32.0</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0" name="テキスト ボックス 9">
            <a:extLst>
              <a:ext uri="{FF2B5EF4-FFF2-40B4-BE49-F238E27FC236}">
                <a16:creationId xmlns:a16="http://schemas.microsoft.com/office/drawing/2014/main" id="{D22457C5-DD76-E43F-AB57-DF2B9074B5F1}"/>
              </a:ext>
            </a:extLst>
          </p:cNvPr>
          <p:cNvSpPr txBox="1"/>
          <p:nvPr/>
        </p:nvSpPr>
        <p:spPr>
          <a:xfrm>
            <a:off x="9167453" y="4780793"/>
            <a:ext cx="614915" cy="246221"/>
          </a:xfrm>
          <a:prstGeom prst="rect">
            <a:avLst/>
          </a:prstGeom>
          <a:noFill/>
        </p:spPr>
        <p:txBody>
          <a:bodyPr wrap="square" rtlCol="0">
            <a:spAutoFit/>
          </a:bodyPr>
          <a:lstStyle/>
          <a:p>
            <a:r>
              <a:rPr kumimoji="1" lang="en-US" altLang="ja-JP" sz="1000" b="1" dirty="0">
                <a:solidFill>
                  <a:schemeClr val="accent6"/>
                </a:solidFill>
                <a:latin typeface="Meiryo UI" panose="020B0604030504040204" pitchFamily="50" charset="-128"/>
                <a:ea typeface="Meiryo UI" panose="020B0604030504040204" pitchFamily="50" charset="-128"/>
              </a:rPr>
              <a:t>13.2</a:t>
            </a:r>
            <a:r>
              <a:rPr kumimoji="1" lang="ja-JP" altLang="en-US" sz="1000" b="1" dirty="0">
                <a:solidFill>
                  <a:schemeClr val="accent6"/>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27398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C5CBE87D-34B3-EF53-98F3-4A72857DF94D}"/>
              </a:ext>
            </a:extLst>
          </p:cNvPr>
          <p:cNvGraphicFramePr>
            <a:graphicFrameLocks/>
          </p:cNvGraphicFramePr>
          <p:nvPr>
            <p:extLst>
              <p:ext uri="{D42A27DB-BD31-4B8C-83A1-F6EECF244321}">
                <p14:modId xmlns:p14="http://schemas.microsoft.com/office/powerpoint/2010/main" val="10952636"/>
              </p:ext>
            </p:extLst>
          </p:nvPr>
        </p:nvGraphicFramePr>
        <p:xfrm>
          <a:off x="220716" y="2821064"/>
          <a:ext cx="4350444" cy="173786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D3DA1155-BC1F-B649-6BC4-FE6BC6A254EF}"/>
              </a:ext>
            </a:extLst>
          </p:cNvPr>
          <p:cNvSpPr txBox="1"/>
          <p:nvPr/>
        </p:nvSpPr>
        <p:spPr>
          <a:xfrm>
            <a:off x="0" y="-57895"/>
            <a:ext cx="9906000" cy="584775"/>
          </a:xfrm>
          <a:prstGeom prst="rect">
            <a:avLst/>
          </a:prstGeom>
          <a:solidFill>
            <a:srgbClr val="C00000"/>
          </a:solid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雲南省の対外貿易</a:t>
            </a:r>
          </a:p>
        </p:txBody>
      </p:sp>
      <p:sp>
        <p:nvSpPr>
          <p:cNvPr id="4" name="テキスト ボックス 3">
            <a:extLst>
              <a:ext uri="{FF2B5EF4-FFF2-40B4-BE49-F238E27FC236}">
                <a16:creationId xmlns:a16="http://schemas.microsoft.com/office/drawing/2014/main" id="{693E2A2E-671E-E84C-AC3E-7C3B18613CCB}"/>
              </a:ext>
            </a:extLst>
          </p:cNvPr>
          <p:cNvSpPr txBox="1"/>
          <p:nvPr/>
        </p:nvSpPr>
        <p:spPr>
          <a:xfrm>
            <a:off x="220716" y="612449"/>
            <a:ext cx="9583838" cy="170816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342900" marR="0" lvl="0" indent="-342900" defTabSz="914400" eaLnBrk="1" fontAlgn="auto" latinLnBrk="0" hangingPunct="1">
              <a:lnSpc>
                <a:spcPct val="100000"/>
              </a:lnSpc>
              <a:spcBef>
                <a:spcPts val="0"/>
              </a:spcBef>
              <a:spcAft>
                <a:spcPts val="600"/>
              </a:spcAft>
              <a:buClrTx/>
              <a:buSzTx/>
              <a:buFont typeface="Meiryo UI" panose="020B0604030504040204" pitchFamily="50" charset="-128"/>
              <a:buChar char="○"/>
              <a:tabLst/>
              <a:defRPr/>
            </a:pPr>
            <a:r>
              <a:rPr lang="ja-JP" altLang="en-US" sz="2000" kern="0" dirty="0">
                <a:solidFill>
                  <a:prstClr val="black"/>
                </a:solidFill>
                <a:latin typeface="Meiryo UI" panose="020B0604030504040204" pitchFamily="50" charset="-128"/>
                <a:ea typeface="Meiryo UI" panose="020B0604030504040204" pitchFamily="50" charset="-128"/>
              </a:rPr>
              <a:t>２０２５</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貿易総額は２７３７億元</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（前年比</a:t>
            </a:r>
            <a:r>
              <a:rPr lang="ja-JP" altLang="en-US" sz="2000" kern="0" dirty="0">
                <a:solidFill>
                  <a:prstClr val="black"/>
                </a:solidFill>
                <a:latin typeface="Meiryo UI" panose="020B0604030504040204" pitchFamily="50" charset="-128"/>
                <a:ea typeface="Meiryo UI" panose="020B0604030504040204" pitchFamily="50" charset="-128"/>
              </a:rPr>
              <a:t>１０</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2000" kern="0" dirty="0">
                <a:solidFill>
                  <a:prstClr val="black"/>
                </a:solidFill>
                <a:latin typeface="Meiryo UI" panose="020B0604030504040204" pitchFamily="50" charset="-128"/>
                <a:ea typeface="Meiryo UI" panose="020B0604030504040204" pitchFamily="50" charset="-128"/>
              </a:rPr>
              <a:t>増</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）であり、うち</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輸出額は</a:t>
            </a:r>
            <a:r>
              <a:rPr lang="ja-JP" altLang="en-US" sz="2000" b="1" kern="0" dirty="0">
                <a:solidFill>
                  <a:srgbClr val="FF0000"/>
                </a:solidFill>
                <a:latin typeface="Meiryo UI" panose="020B0604030504040204" pitchFamily="50" charset="-128"/>
                <a:ea typeface="Meiryo UI" panose="020B0604030504040204" pitchFamily="50" charset="-128"/>
              </a:rPr>
              <a:t>９４１</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億元</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a:t>
            </a:r>
            <a:r>
              <a:rPr lang="ja-JP" altLang="en-US" sz="2000" kern="0" dirty="0">
                <a:solidFill>
                  <a:prstClr val="black"/>
                </a:solidFill>
                <a:latin typeface="Meiryo UI" panose="020B0604030504040204" pitchFamily="50" charset="-128"/>
                <a:ea typeface="Meiryo UI" panose="020B0604030504040204" pitchFamily="50" charset="-128"/>
              </a:rPr>
              <a:t>１</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９</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2000" kern="0" dirty="0">
                <a:solidFill>
                  <a:prstClr val="black"/>
                </a:solidFill>
                <a:latin typeface="Meiryo UI" panose="020B0604030504040204" pitchFamily="50" charset="-128"/>
                <a:ea typeface="Meiryo UI" panose="020B0604030504040204" pitchFamily="50" charset="-128"/>
              </a:rPr>
              <a:t>増</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輸入額は</a:t>
            </a:r>
            <a:r>
              <a:rPr lang="ja-JP" altLang="en-US" sz="2000" b="1" kern="0" dirty="0">
                <a:solidFill>
                  <a:srgbClr val="FF0000"/>
                </a:solidFill>
                <a:latin typeface="Meiryo UI" panose="020B0604030504040204" pitchFamily="50" charset="-128"/>
                <a:ea typeface="Meiryo UI" panose="020B0604030504040204" pitchFamily="50" charset="-128"/>
              </a:rPr>
              <a:t>１７９６</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億元</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 １５</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2000" kern="0" dirty="0">
                <a:solidFill>
                  <a:prstClr val="black"/>
                </a:solidFill>
                <a:latin typeface="Meiryo UI" panose="020B0604030504040204" pitchFamily="50" charset="-128"/>
                <a:ea typeface="Meiryo UI" panose="020B0604030504040204" pitchFamily="50" charset="-128"/>
              </a:rPr>
              <a:t>増</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）。主要な貿易相手国・地域は、</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ミャンマー、ベトナム、サウジアラビア、ラオス</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defTabSz="914400" eaLnBrk="1" fontAlgn="auto" latinLnBrk="0" hangingPunct="1">
              <a:lnSpc>
                <a:spcPct val="100000"/>
              </a:lnSpc>
              <a:spcBef>
                <a:spcPts val="0"/>
              </a:spcBef>
              <a:spcAft>
                <a:spcPts val="600"/>
              </a:spcAft>
              <a:buClrTx/>
              <a:buSzTx/>
              <a:buFont typeface="Meiryo UI" panose="020B0604030504040204" pitchFamily="50" charset="-128"/>
              <a:buChar char="○"/>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雲南省にはグローバルトップ企業５００のうち１４０社が進出。</a:t>
            </a: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医療・健康、物流、不動産開発関係</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に集中している。</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BAAA3999-5097-A4E3-D7A0-68C23C0CD267}"/>
              </a:ext>
            </a:extLst>
          </p:cNvPr>
          <p:cNvSpPr/>
          <p:nvPr/>
        </p:nvSpPr>
        <p:spPr>
          <a:xfrm>
            <a:off x="1111025" y="2427719"/>
            <a:ext cx="2504212" cy="307777"/>
          </a:xfrm>
          <a:prstGeom prst="rect">
            <a:avLst/>
          </a:prstGeom>
        </p:spPr>
        <p:txBody>
          <a:bodyPr wrap="non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雲南省の対外貿易状況</a:t>
            </a:r>
          </a:p>
        </p:txBody>
      </p:sp>
      <p:sp>
        <p:nvSpPr>
          <p:cNvPr id="6" name="正方形/長方形 5">
            <a:extLst>
              <a:ext uri="{FF2B5EF4-FFF2-40B4-BE49-F238E27FC236}">
                <a16:creationId xmlns:a16="http://schemas.microsoft.com/office/drawing/2014/main" id="{C073FA35-303D-8359-F202-3F741F791D9E}"/>
              </a:ext>
            </a:extLst>
          </p:cNvPr>
          <p:cNvSpPr/>
          <p:nvPr/>
        </p:nvSpPr>
        <p:spPr>
          <a:xfrm>
            <a:off x="5749419" y="2377268"/>
            <a:ext cx="3677610" cy="307777"/>
          </a:xfrm>
          <a:prstGeom prst="rect">
            <a:avLst/>
          </a:prstGeom>
        </p:spPr>
        <p:txBody>
          <a:bodyPr wrap="non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主要な貿易相手国・地域（</a:t>
            </a:r>
            <a:r>
              <a:rPr lang="en-US" altLang="ja-JP" sz="1400" b="1" u="sng" dirty="0">
                <a:solidFill>
                  <a:prstClr val="black"/>
                </a:solidFill>
                <a:latin typeface="Meiryo UI" panose="020B0604030504040204" pitchFamily="50" charset="-128"/>
                <a:ea typeface="Meiryo UI" panose="020B0604030504040204" pitchFamily="50" charset="-128"/>
              </a:rPr>
              <a:t>2024</a:t>
            </a:r>
            <a:r>
              <a:rPr lang="ja-JP" altLang="en-US" sz="1400" b="1" u="sng" dirty="0">
                <a:solidFill>
                  <a:prstClr val="black"/>
                </a:solidFill>
                <a:latin typeface="Meiryo UI" panose="020B0604030504040204" pitchFamily="50" charset="-128"/>
                <a:ea typeface="Meiryo UI" panose="020B0604030504040204" pitchFamily="50" charset="-128"/>
              </a:rPr>
              <a:t>年）</a:t>
            </a:r>
            <a:endParaRPr lang="en-US" altLang="ja-JP" sz="1400" b="1" u="sng"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AF95D3C-7028-181A-3BCB-27C6A314E02B}"/>
              </a:ext>
            </a:extLst>
          </p:cNvPr>
          <p:cNvSpPr txBox="1"/>
          <p:nvPr/>
        </p:nvSpPr>
        <p:spPr>
          <a:xfrm>
            <a:off x="4217403" y="3124079"/>
            <a:ext cx="592358" cy="253916"/>
          </a:xfrm>
          <a:prstGeom prst="rect">
            <a:avLst/>
          </a:prstGeom>
          <a:noFill/>
        </p:spPr>
        <p:txBody>
          <a:bodyPr wrap="square" rtlCol="0">
            <a:spAutoFit/>
          </a:bodyPr>
          <a:lstStyle/>
          <a:p>
            <a:r>
              <a:rPr kumimoji="1" lang="en-US" altLang="ja-JP" sz="1050" b="1" dirty="0">
                <a:solidFill>
                  <a:prstClr val="black"/>
                </a:solidFill>
                <a:latin typeface="Meiryo UI" panose="020B0604030504040204" pitchFamily="50" charset="-128"/>
                <a:ea typeface="Meiryo UI" panose="020B0604030504040204" pitchFamily="50" charset="-128"/>
              </a:rPr>
              <a:t>2737</a:t>
            </a:r>
            <a:endParaRPr kumimoji="1" lang="ja-JP" altLang="en-US" sz="1050" b="1"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4E84E63-42E2-2C87-C4BC-8E5F6B51F0A5}"/>
              </a:ext>
            </a:extLst>
          </p:cNvPr>
          <p:cNvSpPr txBox="1"/>
          <p:nvPr/>
        </p:nvSpPr>
        <p:spPr>
          <a:xfrm>
            <a:off x="4202250" y="3386043"/>
            <a:ext cx="615224" cy="253916"/>
          </a:xfrm>
          <a:prstGeom prst="rect">
            <a:avLst/>
          </a:prstGeom>
          <a:noFill/>
        </p:spPr>
        <p:txBody>
          <a:bodyPr wrap="square" rtlCol="0">
            <a:spAutoFit/>
          </a:bodyPr>
          <a:lstStyle/>
          <a:p>
            <a:r>
              <a:rPr kumimoji="1" lang="en-US" altLang="ja-JP" sz="1050" b="1" dirty="0">
                <a:solidFill>
                  <a:srgbClr val="FF5050"/>
                </a:solidFill>
                <a:latin typeface="Meiryo UI" panose="020B0604030504040204" pitchFamily="50" charset="-128"/>
                <a:ea typeface="Meiryo UI" panose="020B0604030504040204" pitchFamily="50" charset="-128"/>
              </a:rPr>
              <a:t>1796</a:t>
            </a:r>
            <a:endParaRPr kumimoji="1" lang="ja-JP" altLang="en-US" sz="1050" b="1" dirty="0">
              <a:solidFill>
                <a:srgbClr val="FF505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4216D4C-08CA-05C5-22DB-EE2A2120FFDF}"/>
              </a:ext>
            </a:extLst>
          </p:cNvPr>
          <p:cNvSpPr txBox="1"/>
          <p:nvPr/>
        </p:nvSpPr>
        <p:spPr>
          <a:xfrm>
            <a:off x="4301244" y="3602993"/>
            <a:ext cx="615224" cy="253916"/>
          </a:xfrm>
          <a:prstGeom prst="rect">
            <a:avLst/>
          </a:prstGeom>
          <a:noFill/>
        </p:spPr>
        <p:txBody>
          <a:bodyPr wrap="square" rtlCol="0">
            <a:spAutoFit/>
          </a:bodyPr>
          <a:lstStyle/>
          <a:p>
            <a:r>
              <a:rPr kumimoji="1" lang="en-US" altLang="ja-JP" sz="1050" b="1" dirty="0">
                <a:solidFill>
                  <a:srgbClr val="66FF66"/>
                </a:solidFill>
                <a:latin typeface="Meiryo UI" panose="020B0604030504040204" pitchFamily="50" charset="-128"/>
                <a:ea typeface="Meiryo UI" panose="020B0604030504040204" pitchFamily="50" charset="-128"/>
              </a:rPr>
              <a:t>941</a:t>
            </a:r>
            <a:endParaRPr kumimoji="1" lang="ja-JP" altLang="en-US" sz="1050" b="1" dirty="0">
              <a:solidFill>
                <a:srgbClr val="66FF66"/>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216A7905-97BB-DBA2-24DB-89C350E33853}"/>
              </a:ext>
            </a:extLst>
          </p:cNvPr>
          <p:cNvGraphicFramePr>
            <a:graphicFrameLocks noGrp="1"/>
          </p:cNvGraphicFramePr>
          <p:nvPr>
            <p:extLst>
              <p:ext uri="{D42A27DB-BD31-4B8C-83A1-F6EECF244321}">
                <p14:modId xmlns:p14="http://schemas.microsoft.com/office/powerpoint/2010/main" val="1602103218"/>
              </p:ext>
            </p:extLst>
          </p:nvPr>
        </p:nvGraphicFramePr>
        <p:xfrm>
          <a:off x="5256837" y="2947301"/>
          <a:ext cx="2160000" cy="3667140"/>
        </p:xfrm>
        <a:graphic>
          <a:graphicData uri="http://schemas.openxmlformats.org/drawingml/2006/table">
            <a:tbl>
              <a:tblPr/>
              <a:tblGrid>
                <a:gridCol w="432000">
                  <a:extLst>
                    <a:ext uri="{9D8B030D-6E8A-4147-A177-3AD203B41FA5}">
                      <a16:colId xmlns:a16="http://schemas.microsoft.com/office/drawing/2014/main" val="2122045557"/>
                    </a:ext>
                  </a:extLst>
                </a:gridCol>
                <a:gridCol w="864000">
                  <a:extLst>
                    <a:ext uri="{9D8B030D-6E8A-4147-A177-3AD203B41FA5}">
                      <a16:colId xmlns:a16="http://schemas.microsoft.com/office/drawing/2014/main" val="978391216"/>
                    </a:ext>
                  </a:extLst>
                </a:gridCol>
                <a:gridCol w="864000">
                  <a:extLst>
                    <a:ext uri="{9D8B030D-6E8A-4147-A177-3AD203B41FA5}">
                      <a16:colId xmlns:a16="http://schemas.microsoft.com/office/drawing/2014/main" val="1517024975"/>
                    </a:ext>
                  </a:extLst>
                </a:gridCol>
              </a:tblGrid>
              <a:tr h="432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br>
                        <a:rPr lang="zh-CN" altLang="en-US" sz="1000" b="1" i="0" u="none" strike="noStrike" dirty="0">
                          <a:solidFill>
                            <a:srgbClr val="000000"/>
                          </a:solidFill>
                          <a:effectLst/>
                          <a:latin typeface="Meiryo UI" panose="020B0604030504040204" pitchFamily="50" charset="-128"/>
                          <a:ea typeface="Meiryo UI" panose="020B0604030504040204" pitchFamily="50" charset="-128"/>
                        </a:rPr>
                      </a:b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億</a:t>
                      </a: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98484018"/>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ミャンマー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471.27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590349"/>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221.38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699708"/>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サウジアラビア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192.4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2187978"/>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ラオス</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189.87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88676"/>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140.86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531605"/>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タイ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131.24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162178"/>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021944"/>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ブラジル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40586"/>
                  </a:ext>
                </a:extLst>
              </a:tr>
              <a:tr h="324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クウェート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380014"/>
                  </a:ext>
                </a:extLst>
              </a:tr>
              <a:tr h="31914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カタール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134316"/>
                  </a:ext>
                </a:extLst>
              </a:tr>
            </a:tbl>
          </a:graphicData>
        </a:graphic>
      </p:graphicFrame>
      <p:sp>
        <p:nvSpPr>
          <p:cNvPr id="13" name="正方形/長方形 12">
            <a:extLst>
              <a:ext uri="{FF2B5EF4-FFF2-40B4-BE49-F238E27FC236}">
                <a16:creationId xmlns:a16="http://schemas.microsoft.com/office/drawing/2014/main" id="{2C38DFBD-EDB6-C417-B9CF-5CB551BB9A33}"/>
              </a:ext>
            </a:extLst>
          </p:cNvPr>
          <p:cNvSpPr/>
          <p:nvPr/>
        </p:nvSpPr>
        <p:spPr>
          <a:xfrm>
            <a:off x="5269523" y="6611779"/>
            <a:ext cx="2159801" cy="246221"/>
          </a:xfrm>
          <a:prstGeom prst="rect">
            <a:avLst/>
          </a:prstGeom>
        </p:spPr>
        <p:txBody>
          <a:bodyPr wrap="square">
            <a:spAutoFit/>
          </a:bodyPr>
          <a:lstStyle/>
          <a:p>
            <a:r>
              <a:rPr lang="en-US" altLang="ja-JP" sz="1000" b="1" dirty="0">
                <a:solidFill>
                  <a:srgbClr val="FF0000"/>
                </a:solidFill>
                <a:latin typeface="Meiryo UI" panose="020B0604030504040204" pitchFamily="50" charset="-128"/>
                <a:ea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rPr>
              <a:t>日本は２２位</a:t>
            </a:r>
            <a:endParaRPr lang="en-US" altLang="ja-JP" sz="1000" b="1" dirty="0">
              <a:solidFill>
                <a:srgbClr val="FF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AEBD7A3-B931-9A72-A7F3-FC05DD11C55C}"/>
              </a:ext>
            </a:extLst>
          </p:cNvPr>
          <p:cNvSpPr/>
          <p:nvPr/>
        </p:nvSpPr>
        <p:spPr>
          <a:xfrm>
            <a:off x="868700" y="4735413"/>
            <a:ext cx="2940228" cy="307777"/>
          </a:xfrm>
          <a:prstGeom prst="rect">
            <a:avLst/>
          </a:prstGeom>
        </p:spPr>
        <p:txBody>
          <a:bodyPr wrap="square">
            <a:spAutoFit/>
          </a:bodyPr>
          <a:lstStyle/>
          <a:p>
            <a:pPr algn="ct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主要な雲南進出外資系企業</a:t>
            </a:r>
            <a:endParaRPr lang="en-US" altLang="ja-JP" sz="1400" b="1" dirty="0">
              <a:solidFill>
                <a:prstClr val="black"/>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44F05B33-B67B-E13C-A6B4-A14333E1C20E}"/>
              </a:ext>
            </a:extLst>
          </p:cNvPr>
          <p:cNvGraphicFramePr>
            <a:graphicFrameLocks noGrp="1"/>
          </p:cNvGraphicFramePr>
          <p:nvPr>
            <p:extLst>
              <p:ext uri="{D42A27DB-BD31-4B8C-83A1-F6EECF244321}">
                <p14:modId xmlns:p14="http://schemas.microsoft.com/office/powerpoint/2010/main" val="1048039011"/>
              </p:ext>
            </p:extLst>
          </p:nvPr>
        </p:nvGraphicFramePr>
        <p:xfrm>
          <a:off x="509164" y="5097751"/>
          <a:ext cx="4140000" cy="1493520"/>
        </p:xfrm>
        <a:graphic>
          <a:graphicData uri="http://schemas.openxmlformats.org/drawingml/2006/table">
            <a:tbl>
              <a:tblPr firstRow="1" firstCol="1" bandRow="1">
                <a:tableStyleId>{5940675A-B579-460E-94D1-54222C63F5DA}</a:tableStyleId>
              </a:tblPr>
              <a:tblGrid>
                <a:gridCol w="1980000">
                  <a:extLst>
                    <a:ext uri="{9D8B030D-6E8A-4147-A177-3AD203B41FA5}">
                      <a16:colId xmlns:a16="http://schemas.microsoft.com/office/drawing/2014/main" val="2578782000"/>
                    </a:ext>
                  </a:extLst>
                </a:gridCol>
                <a:gridCol w="1296000">
                  <a:extLst>
                    <a:ext uri="{9D8B030D-6E8A-4147-A177-3AD203B41FA5}">
                      <a16:colId xmlns:a16="http://schemas.microsoft.com/office/drawing/2014/main" val="4147124132"/>
                    </a:ext>
                  </a:extLst>
                </a:gridCol>
                <a:gridCol w="864000">
                  <a:extLst>
                    <a:ext uri="{9D8B030D-6E8A-4147-A177-3AD203B41FA5}">
                      <a16:colId xmlns:a16="http://schemas.microsoft.com/office/drawing/2014/main" val="3837057972"/>
                    </a:ext>
                  </a:extLst>
                </a:gridCol>
              </a:tblGrid>
              <a:tr h="61166">
                <a:tc>
                  <a:txBody>
                    <a:bodyPr/>
                    <a:lstStyle/>
                    <a:p>
                      <a:pPr algn="ctr"/>
                      <a:r>
                        <a:rPr lang="ja-JP" altLang="en-US" sz="1400" b="1" dirty="0">
                          <a:effectLst/>
                          <a:latin typeface="Meiryo UI" panose="020B0604030504040204" pitchFamily="50" charset="-128"/>
                          <a:ea typeface="Meiryo UI" panose="020B0604030504040204" pitchFamily="50" charset="-128"/>
                          <a:cs typeface="ＭＳ Ｐゴシック" panose="020B0600070205080204" pitchFamily="50" charset="-128"/>
                        </a:rPr>
                        <a:t>企業名</a:t>
                      </a:r>
                      <a:endParaRPr lang="ja-JP" sz="140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solidFill>
                      <a:schemeClr val="accent4">
                        <a:lumMod val="40000"/>
                        <a:lumOff val="60000"/>
                      </a:schemeClr>
                    </a:solidFill>
                  </a:tcPr>
                </a:tc>
                <a:tc>
                  <a:txBody>
                    <a:bodyPr/>
                    <a:lstStyle/>
                    <a:p>
                      <a:pPr algn="ctr"/>
                      <a:r>
                        <a:rPr lang="ja-JP" altLang="en-US" sz="1400" b="1" dirty="0">
                          <a:effectLst/>
                          <a:latin typeface="Meiryo UI" panose="020B0604030504040204" pitchFamily="50" charset="-128"/>
                          <a:ea typeface="Meiryo UI" panose="020B0604030504040204" pitchFamily="50" charset="-128"/>
                          <a:cs typeface="ＭＳ Ｐゴシック" panose="020B0600070205080204" pitchFamily="50" charset="-128"/>
                        </a:rPr>
                        <a:t>国籍</a:t>
                      </a:r>
                      <a:endParaRPr lang="ja-JP" sz="140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solidFill>
                      <a:schemeClr val="accent4">
                        <a:lumMod val="40000"/>
                        <a:lumOff val="60000"/>
                      </a:schemeClr>
                    </a:solidFill>
                  </a:tcPr>
                </a:tc>
                <a:tc>
                  <a:txBody>
                    <a:bodyPr/>
                    <a:lstStyle/>
                    <a:p>
                      <a:pPr algn="ctr"/>
                      <a:r>
                        <a:rPr lang="ja-JP" altLang="en-US" sz="1400" b="1" dirty="0">
                          <a:effectLst/>
                          <a:latin typeface="Meiryo UI" panose="020B0604030504040204" pitchFamily="50" charset="-128"/>
                          <a:ea typeface="Meiryo UI" panose="020B0604030504040204" pitchFamily="50" charset="-128"/>
                          <a:cs typeface="ＭＳ Ｐゴシック" panose="020B0600070205080204" pitchFamily="50" charset="-128"/>
                        </a:rPr>
                        <a:t>業界</a:t>
                      </a:r>
                      <a:endParaRPr lang="ja-JP" sz="140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3020674880"/>
                  </a:ext>
                </a:extLst>
              </a:tr>
              <a:tr h="156498">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バイエルン</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ドイツ</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製薬</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extLst>
                  <a:ext uri="{0D108BD9-81ED-4DB2-BD59-A6C34878D82A}">
                    <a16:rowId xmlns:a16="http://schemas.microsoft.com/office/drawing/2014/main" val="592778114"/>
                  </a:ext>
                </a:extLst>
              </a:tr>
              <a:tr h="156498">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グローバル・パートナーズ</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アメリカ</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物流</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extLst>
                  <a:ext uri="{0D108BD9-81ED-4DB2-BD59-A6C34878D82A}">
                    <a16:rowId xmlns:a16="http://schemas.microsoft.com/office/drawing/2014/main" val="4035118824"/>
                  </a:ext>
                </a:extLst>
              </a:tr>
              <a:tr h="156498">
                <a:tc>
                  <a:txBody>
                    <a:bodyPr/>
                    <a:lstStyle/>
                    <a:p>
                      <a:r>
                        <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rPr>
                        <a:t>GE</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ヘルスケア</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アメリカ</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医療</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extLst>
                  <a:ext uri="{0D108BD9-81ED-4DB2-BD59-A6C34878D82A}">
                    <a16:rowId xmlns:a16="http://schemas.microsoft.com/office/drawing/2014/main" val="2125660868"/>
                  </a:ext>
                </a:extLst>
              </a:tr>
              <a:tr h="156498">
                <a:tc>
                  <a:txBody>
                    <a:bodyPr/>
                    <a:lstStyle/>
                    <a:p>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フレゼニウス</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ドイツ</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医療</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extLst>
                  <a:ext uri="{0D108BD9-81ED-4DB2-BD59-A6C34878D82A}">
                    <a16:rowId xmlns:a16="http://schemas.microsoft.com/office/drawing/2014/main" val="4256216987"/>
                  </a:ext>
                </a:extLst>
              </a:tr>
              <a:tr h="156498">
                <a:tc>
                  <a:txBody>
                    <a:bodyPr/>
                    <a:lstStyle/>
                    <a:p>
                      <a:r>
                        <a:rPr kumimoji="1" lang="ja-JP" altLang="en-US" sz="1400" b="0" i="0" kern="1200" dirty="0">
                          <a:solidFill>
                            <a:schemeClr val="tx1"/>
                          </a:solidFill>
                          <a:effectLst/>
                          <a:latin typeface="Meiryo UI" panose="020B0604030504040204" pitchFamily="50" charset="-128"/>
                          <a:ea typeface="Meiryo UI" panose="020B0604030504040204" pitchFamily="50" charset="-128"/>
                          <a:cs typeface="+mn-cs"/>
                        </a:rPr>
                        <a:t>メープルツリー</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シンガポール</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不動産</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extLst>
                  <a:ext uri="{0D108BD9-81ED-4DB2-BD59-A6C34878D82A}">
                    <a16:rowId xmlns:a16="http://schemas.microsoft.com/office/drawing/2014/main" val="3410262336"/>
                  </a:ext>
                </a:extLst>
              </a:tr>
              <a:tr h="141621">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グーグル</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アメリカ</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tc>
                  <a:txBody>
                    <a:bodyPr/>
                    <a:lstStyle/>
                    <a:p>
                      <a:r>
                        <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rPr>
                        <a:t>IT</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tc>
                <a:extLst>
                  <a:ext uri="{0D108BD9-81ED-4DB2-BD59-A6C34878D82A}">
                    <a16:rowId xmlns:a16="http://schemas.microsoft.com/office/drawing/2014/main" val="2121231133"/>
                  </a:ext>
                </a:extLst>
              </a:tr>
            </a:tbl>
          </a:graphicData>
        </a:graphic>
      </p:graphicFrame>
      <p:graphicFrame>
        <p:nvGraphicFramePr>
          <p:cNvPr id="18" name="表 17">
            <a:extLst>
              <a:ext uri="{FF2B5EF4-FFF2-40B4-BE49-F238E27FC236}">
                <a16:creationId xmlns:a16="http://schemas.microsoft.com/office/drawing/2014/main" id="{EB7A9AFC-5BDE-3B98-8D11-8235BF1BDBF6}"/>
              </a:ext>
            </a:extLst>
          </p:cNvPr>
          <p:cNvGraphicFramePr>
            <a:graphicFrameLocks noGrp="1"/>
          </p:cNvGraphicFramePr>
          <p:nvPr>
            <p:extLst>
              <p:ext uri="{D42A27DB-BD31-4B8C-83A1-F6EECF244321}">
                <p14:modId xmlns:p14="http://schemas.microsoft.com/office/powerpoint/2010/main" val="2273960771"/>
              </p:ext>
            </p:extLst>
          </p:nvPr>
        </p:nvGraphicFramePr>
        <p:xfrm>
          <a:off x="7645757" y="2942441"/>
          <a:ext cx="2159800" cy="3672000"/>
        </p:xfrm>
        <a:graphic>
          <a:graphicData uri="http://schemas.openxmlformats.org/drawingml/2006/table">
            <a:tbl>
              <a:tblPr/>
              <a:tblGrid>
                <a:gridCol w="431800">
                  <a:extLst>
                    <a:ext uri="{9D8B030D-6E8A-4147-A177-3AD203B41FA5}">
                      <a16:colId xmlns:a16="http://schemas.microsoft.com/office/drawing/2014/main" val="734409083"/>
                    </a:ext>
                  </a:extLst>
                </a:gridCol>
                <a:gridCol w="864000">
                  <a:extLst>
                    <a:ext uri="{9D8B030D-6E8A-4147-A177-3AD203B41FA5}">
                      <a16:colId xmlns:a16="http://schemas.microsoft.com/office/drawing/2014/main" val="505071781"/>
                    </a:ext>
                  </a:extLst>
                </a:gridCol>
                <a:gridCol w="864000">
                  <a:extLst>
                    <a:ext uri="{9D8B030D-6E8A-4147-A177-3AD203B41FA5}">
                      <a16:colId xmlns:a16="http://schemas.microsoft.com/office/drawing/2014/main" val="2084628957"/>
                    </a:ext>
                  </a:extLst>
                </a:gridCol>
              </a:tblGrid>
              <a:tr h="432000">
                <a:tc>
                  <a:txBody>
                    <a:bodyPr/>
                    <a:lstStyle/>
                    <a:p>
                      <a:pPr algn="ctr" fontAlgn="ctr">
                        <a:buNone/>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buNone/>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国家、地域</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buNone/>
                      </a:pPr>
                      <a:r>
                        <a:rPr lang="zh-TW"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br>
                        <a:rPr lang="zh-TW" altLang="en-US" sz="10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800" b="1" i="0" u="none" strike="noStrike" dirty="0">
                          <a:solidFill>
                            <a:srgbClr val="000000"/>
                          </a:solidFill>
                          <a:effectLst/>
                          <a:latin typeface="Meiryo UI" panose="020B0604030504040204" pitchFamily="50" charset="-128"/>
                          <a:ea typeface="Meiryo UI" panose="020B0604030504040204" pitchFamily="50" charset="-128"/>
                        </a:rPr>
                        <a:t>（億元）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294580654"/>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ミャンマー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531.3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5006141"/>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ラオス</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5895449"/>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695125"/>
                  </a:ext>
                </a:extLst>
              </a:tr>
              <a:tr h="324000">
                <a:tc>
                  <a:txBody>
                    <a:bodyPr/>
                    <a:lstStyle/>
                    <a:p>
                      <a:pPr algn="ct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サウジアラビア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1340"/>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タイ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6799726"/>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ブラジル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521076"/>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クウェート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235437"/>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ペルー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37901"/>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インドネシア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759627"/>
                  </a:ext>
                </a:extLst>
              </a:tr>
              <a:tr h="324000">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カタール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525941"/>
                  </a:ext>
                </a:extLst>
              </a:tr>
            </a:tbl>
          </a:graphicData>
        </a:graphic>
      </p:graphicFrame>
      <p:sp>
        <p:nvSpPr>
          <p:cNvPr id="19" name="正方形/長方形 18">
            <a:extLst>
              <a:ext uri="{FF2B5EF4-FFF2-40B4-BE49-F238E27FC236}">
                <a16:creationId xmlns:a16="http://schemas.microsoft.com/office/drawing/2014/main" id="{AA7C8797-FAB6-423E-C694-B07F9AF894E7}"/>
              </a:ext>
            </a:extLst>
          </p:cNvPr>
          <p:cNvSpPr/>
          <p:nvPr/>
        </p:nvSpPr>
        <p:spPr>
          <a:xfrm>
            <a:off x="7645559" y="6614441"/>
            <a:ext cx="2160000" cy="246221"/>
          </a:xfrm>
          <a:prstGeom prst="rect">
            <a:avLst/>
          </a:prstGeom>
        </p:spPr>
        <p:txBody>
          <a:bodyPr wrap="square">
            <a:spAutoFit/>
          </a:bodyPr>
          <a:lstStyle/>
          <a:p>
            <a:r>
              <a:rPr lang="en-US" altLang="ja-JP" sz="1000" b="1" dirty="0">
                <a:solidFill>
                  <a:srgbClr val="FF0000"/>
                </a:solidFill>
                <a:latin typeface="Meiryo UI" panose="020B0604030504040204" pitchFamily="50" charset="-128"/>
                <a:ea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rPr>
              <a:t>日本は２３位</a:t>
            </a:r>
            <a:endParaRPr lang="en-US" altLang="ja-JP" sz="1000" b="1" dirty="0">
              <a:solidFill>
                <a:srgbClr val="FF0000"/>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A1E9399-7C88-2EE2-7FEA-27D126522C7C}"/>
              </a:ext>
            </a:extLst>
          </p:cNvPr>
          <p:cNvSpPr txBox="1"/>
          <p:nvPr/>
        </p:nvSpPr>
        <p:spPr>
          <a:xfrm>
            <a:off x="5269523" y="2662964"/>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２０２４年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3F0CABD-7663-43A1-5D92-16C856CBFF43}"/>
              </a:ext>
            </a:extLst>
          </p:cNvPr>
          <p:cNvSpPr txBox="1"/>
          <p:nvPr/>
        </p:nvSpPr>
        <p:spPr>
          <a:xfrm>
            <a:off x="7645559" y="2692805"/>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２０２５年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635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85CFFF-79B5-E6CB-AC32-6D7B486C5683}"/>
              </a:ext>
            </a:extLst>
          </p:cNvPr>
          <p:cNvSpPr txBox="1"/>
          <p:nvPr/>
        </p:nvSpPr>
        <p:spPr>
          <a:xfrm>
            <a:off x="0" y="0"/>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雲南省の産業概況</a:t>
            </a:r>
          </a:p>
        </p:txBody>
      </p:sp>
      <p:sp>
        <p:nvSpPr>
          <p:cNvPr id="6" name="テキスト ボックス 5">
            <a:extLst>
              <a:ext uri="{FF2B5EF4-FFF2-40B4-BE49-F238E27FC236}">
                <a16:creationId xmlns:a16="http://schemas.microsoft.com/office/drawing/2014/main" id="{4C1DDBC0-D476-30D6-879F-D712F73014B9}"/>
              </a:ext>
            </a:extLst>
          </p:cNvPr>
          <p:cNvSpPr txBox="1"/>
          <p:nvPr/>
        </p:nvSpPr>
        <p:spPr>
          <a:xfrm>
            <a:off x="141767" y="700299"/>
            <a:ext cx="9622466" cy="140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Meiryo UI" panose="020B0604030504040204" pitchFamily="50" charset="-128"/>
              <a:buChar char="○"/>
              <a:tabLst/>
              <a:defRPr/>
            </a:pPr>
            <a:r>
              <a:rPr kumimoji="1" lang="ja-JP" altLang="en-US" sz="20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伝統的な産業は</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タバコ、電力、非鉄金属、花卉</a:t>
            </a:r>
            <a:r>
              <a:rPr kumimoji="1" lang="ja-JP" altLang="en-US" sz="20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など</a:t>
            </a:r>
            <a:r>
              <a:rPr kumimoji="1" lang="ja-JP" altLang="en-US" sz="2000" dirty="0">
                <a:solidFill>
                  <a:schemeClr val="tx1"/>
                </a:solidFill>
                <a:latin typeface="Meiryo UI" panose="020B0604030504040204" pitchFamily="50" charset="-128"/>
                <a:ea typeface="Meiryo UI" panose="020B0604030504040204" pitchFamily="50" charset="-128"/>
              </a:rPr>
              <a:t>。</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342900" marR="0" lvl="0" indent="-342900" algn="l" defTabSz="457200" rtl="0" eaLnBrk="1" fontAlgn="auto" latinLnBrk="0" hangingPunct="1">
              <a:lnSpc>
                <a:spcPct val="100000"/>
              </a:lnSpc>
              <a:spcBef>
                <a:spcPts val="0"/>
              </a:spcBef>
              <a:spcAft>
                <a:spcPts val="600"/>
              </a:spcAft>
              <a:buClrTx/>
              <a:buSzTx/>
              <a:buFont typeface="Meiryo UI" panose="020B0604030504040204" pitchFamily="50" charset="-128"/>
              <a:buChar char="○"/>
              <a:tabLst/>
              <a:defRPr/>
            </a:pPr>
            <a:r>
              <a:rPr kumimoji="1" lang="ja-JP" altLang="en-US" sz="20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現在は、新しい産業を育成すべく、</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グリーンエネルギー由来のアルミ製品、シリコン太陽光電池、新エネルギー電池、バイオ医薬、新材料、先進製造設備、高原の特色ある現代農業、文化・旅行、物流</a:t>
            </a:r>
            <a:r>
              <a:rPr kumimoji="1" lang="ja-JP" altLang="en-US" sz="20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など</a:t>
            </a:r>
            <a:r>
              <a:rPr kumimoji="1" lang="ja-JP" altLang="en-US" sz="2000" dirty="0">
                <a:solidFill>
                  <a:schemeClr val="tx1"/>
                </a:solidFill>
                <a:latin typeface="Meiryo UI" panose="020B0604030504040204" pitchFamily="50" charset="-128"/>
                <a:ea typeface="Meiryo UI" panose="020B0604030504040204" pitchFamily="50" charset="-128"/>
              </a:rPr>
              <a:t>の産業発展</a:t>
            </a:r>
            <a:r>
              <a:rPr kumimoji="1" lang="ja-JP" altLang="en-US" sz="20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に力を入れている。</a:t>
            </a:r>
            <a:endParaRPr kumimoji="1" lang="en-US" altLang="ja-JP" sz="2000" dirty="0">
              <a:solidFill>
                <a:prstClr val="black"/>
              </a:solidFill>
              <a:latin typeface="Meiryo UI" panose="020B0604030504040204" pitchFamily="50" charset="-128"/>
              <a:ea typeface="Meiryo UI" panose="020B0604030504040204" pitchFamily="50" charset="-128"/>
            </a:endParaRPr>
          </a:p>
        </p:txBody>
      </p:sp>
      <p:graphicFrame>
        <p:nvGraphicFramePr>
          <p:cNvPr id="10" name="グラフ 9">
            <a:extLst>
              <a:ext uri="{FF2B5EF4-FFF2-40B4-BE49-F238E27FC236}">
                <a16:creationId xmlns:a16="http://schemas.microsoft.com/office/drawing/2014/main" id="{8FDDD334-39EF-B29D-3EED-BA17D4450508}"/>
              </a:ext>
            </a:extLst>
          </p:cNvPr>
          <p:cNvGraphicFramePr/>
          <p:nvPr/>
        </p:nvGraphicFramePr>
        <p:xfrm>
          <a:off x="4861831" y="2645757"/>
          <a:ext cx="5799931" cy="397957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EB695501-5E1A-9FAE-89AD-ABF9AADB7F5E}"/>
              </a:ext>
            </a:extLst>
          </p:cNvPr>
          <p:cNvSpPr txBox="1"/>
          <p:nvPr/>
        </p:nvSpPr>
        <p:spPr>
          <a:xfrm>
            <a:off x="6416959" y="4283438"/>
            <a:ext cx="2988645" cy="523220"/>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4362.9</a:t>
            </a:r>
            <a:r>
              <a:rPr kumimoji="1" lang="ja-JP" altLang="en-US" sz="1400" b="1" dirty="0">
                <a:latin typeface="Meiryo UI" panose="020B0604030504040204" pitchFamily="50" charset="-128"/>
                <a:ea typeface="Meiryo UI" panose="020B0604030504040204" pitchFamily="50" charset="-128"/>
              </a:rPr>
              <a:t>億</a:t>
            </a:r>
            <a:r>
              <a:rPr kumimoji="1" lang="en-US" altLang="ja-JP" sz="1400" b="1" dirty="0">
                <a:latin typeface="Meiryo UI" panose="020B0604030504040204" pitchFamily="50" charset="-128"/>
                <a:ea typeface="Meiryo UI" panose="020B0604030504040204" pitchFamily="50" charset="-128"/>
              </a:rPr>
              <a:t>kWh</a:t>
            </a:r>
          </a:p>
          <a:p>
            <a:pPr algn="ct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2024</a:t>
            </a:r>
            <a:r>
              <a:rPr kumimoji="1" lang="ja-JP" altLang="en-US" sz="1400" b="1" dirty="0">
                <a:latin typeface="Meiryo UI" panose="020B0604030504040204" pitchFamily="50" charset="-128"/>
                <a:ea typeface="Meiryo UI" panose="020B0604030504040204" pitchFamily="50" charset="-128"/>
              </a:rPr>
              <a:t>年）</a:t>
            </a:r>
            <a:endParaRPr kumimoji="1" lang="en-US" altLang="ja-JP" sz="16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82CB16B-7699-5761-BF39-06AC4F820DFB}"/>
              </a:ext>
            </a:extLst>
          </p:cNvPr>
          <p:cNvSpPr/>
          <p:nvPr/>
        </p:nvSpPr>
        <p:spPr>
          <a:xfrm>
            <a:off x="6610111" y="2337980"/>
            <a:ext cx="2145139" cy="307777"/>
          </a:xfrm>
          <a:prstGeom prst="rect">
            <a:avLst/>
          </a:prstGeom>
        </p:spPr>
        <p:txBody>
          <a:bodyPr wrap="non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発電電力量の構成</a:t>
            </a:r>
          </a:p>
        </p:txBody>
      </p:sp>
      <p:sp>
        <p:nvSpPr>
          <p:cNvPr id="5" name="正方形/長方形 4">
            <a:extLst>
              <a:ext uri="{FF2B5EF4-FFF2-40B4-BE49-F238E27FC236}">
                <a16:creationId xmlns:a16="http://schemas.microsoft.com/office/drawing/2014/main" id="{D4930008-4122-1521-BE76-3FAD2C436740}"/>
              </a:ext>
            </a:extLst>
          </p:cNvPr>
          <p:cNvSpPr/>
          <p:nvPr/>
        </p:nvSpPr>
        <p:spPr>
          <a:xfrm>
            <a:off x="400344" y="2621445"/>
            <a:ext cx="4996735" cy="3323987"/>
          </a:xfrm>
          <a:prstGeom prst="rect">
            <a:avLst/>
          </a:prstGeom>
        </p:spPr>
        <p:txBody>
          <a:bodyPr wrap="square">
            <a:spAutoFit/>
          </a:bodyPr>
          <a:lstStyle/>
          <a:p>
            <a:pPr marL="285750" indent="-285750">
              <a:buFont typeface="Arial" panose="020B0604020202020204" pitchFamily="34" charset="0"/>
              <a:buChar char="•"/>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タバコ産業</a:t>
            </a:r>
            <a:r>
              <a:rPr kumimoji="1" lang="en-US" altLang="ja-JP" sz="1400" b="1"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雲南省市場監督管理局によると、同省は中国最大の葉たばこの産地であり、全国生産量の ４５％を占めている。また、たばこの生産および販売規模に関しても全国トップであり、市場シェアはおよそ２０％。雲南省政府は、たばこ産業による収入を２０３０年までに１８００億元とする目標を掲げている。</a:t>
            </a:r>
            <a:endParaRPr kumimoji="1" lang="en-US" altLang="ja-JP" sz="1400" b="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電力産業</a:t>
            </a:r>
            <a:r>
              <a:rPr kumimoji="1" lang="en-US" altLang="ja-JP"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水力発電が全国第２位（１位は四川省）であり、電源構成比の約６割。またグリーンエネルギーは約９割となっている。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花卉産業</a:t>
            </a:r>
            <a:r>
              <a:rPr kumimoji="1" lang="en-US" altLang="ja-JP" sz="1400" b="1"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雲南省は１６０００種類の植物があり、観賞花だけでも２５００種類あると言われている。</a:t>
            </a:r>
            <a:r>
              <a:rPr kumimoji="1" lang="zh-TW" altLang="en-US" sz="1400" b="0" dirty="0">
                <a:latin typeface="Meiryo UI" panose="020B0604030504040204" pitchFamily="50" charset="-128"/>
                <a:ea typeface="Meiryo UI" panose="020B0604030504040204" pitchFamily="50" charset="-128"/>
              </a:rPr>
              <a:t>昆明斗南花卉取引市場</a:t>
            </a:r>
            <a:r>
              <a:rPr kumimoji="1" lang="ja-JP" altLang="en-US" sz="1400" b="0" dirty="0">
                <a:latin typeface="Meiryo UI" panose="020B0604030504040204" pitchFamily="50" charset="-128"/>
                <a:ea typeface="Meiryo UI" panose="020B0604030504040204" pitchFamily="50" charset="-128"/>
              </a:rPr>
              <a:t>はアジア最大の花卉市場であり、１６００種、４千万本以上の花卉が毎日取引されている。昆明税関の統計によると、２０２４年の花卉輸出額は７</a:t>
            </a:r>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６億元</a:t>
            </a:r>
            <a:r>
              <a:rPr kumimoji="1" lang="zh-CN" altLang="en-US" sz="1400" b="0" dirty="0">
                <a:latin typeface="Meiryo UI" panose="020B0604030504040204" pitchFamily="50" charset="-128"/>
                <a:ea typeface="Meiryo UI" panose="020B0604030504040204" pitchFamily="50" charset="-128"/>
              </a:rPr>
              <a:t>。</a:t>
            </a:r>
            <a:endParaRPr kumimoji="1" lang="en-US" altLang="ja-JP" sz="1400" b="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B87F1A4-CB9A-B40C-8676-5C1DFA2762C9}"/>
              </a:ext>
            </a:extLst>
          </p:cNvPr>
          <p:cNvSpPr txBox="1"/>
          <p:nvPr/>
        </p:nvSpPr>
        <p:spPr>
          <a:xfrm>
            <a:off x="1748291" y="2337980"/>
            <a:ext cx="5204636" cy="307777"/>
          </a:xfrm>
          <a:prstGeom prst="rect">
            <a:avLst/>
          </a:prstGeom>
          <a:noFill/>
        </p:spPr>
        <p:txBody>
          <a:bodyPr wrap="squar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雲南省の伝統産業</a:t>
            </a:r>
            <a:endParaRPr lang="en-US" altLang="ja-JP" sz="1400" b="1" u="sng"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87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9CBB526-47AA-1A13-300D-212D878DE8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22" y="307818"/>
            <a:ext cx="9909005" cy="6550182"/>
          </a:xfrm>
          <a:prstGeom prst="rect">
            <a:avLst/>
          </a:prstGeom>
        </p:spPr>
      </p:pic>
      <p:sp>
        <p:nvSpPr>
          <p:cNvPr id="3" name="正方形/長方形 2">
            <a:extLst>
              <a:ext uri="{FF2B5EF4-FFF2-40B4-BE49-F238E27FC236}">
                <a16:creationId xmlns:a16="http://schemas.microsoft.com/office/drawing/2014/main" id="{84F54D34-E33B-9CBB-CA87-5F64DAFB9572}"/>
              </a:ext>
            </a:extLst>
          </p:cNvPr>
          <p:cNvSpPr/>
          <p:nvPr/>
        </p:nvSpPr>
        <p:spPr>
          <a:xfrm>
            <a:off x="109771" y="2222255"/>
            <a:ext cx="4161777" cy="1169551"/>
          </a:xfrm>
          <a:prstGeom prst="rect">
            <a:avLst/>
          </a:prstGeom>
          <a:solidFill>
            <a:srgbClr val="FFFFFF"/>
          </a:solidFill>
          <a:ln w="28575">
            <a:solidFill>
              <a:srgbClr val="00FFFF"/>
            </a:solidFill>
          </a:ln>
        </p:spPr>
        <p:txBody>
          <a:bodyPr wrap="square">
            <a:spAutoFit/>
          </a:bodyPr>
          <a:lstStyle/>
          <a:p>
            <a:r>
              <a:rPr lang="en-US" altLang="zh-TW"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四川省 </a:t>
            </a:r>
            <a:r>
              <a:rPr lang="en-US" altLang="zh-TW" sz="1400" b="1" dirty="0">
                <a:latin typeface="Meiryo UI" panose="020B0604030504040204" pitchFamily="50" charset="-128"/>
                <a:ea typeface="Meiryo UI" panose="020B0604030504040204" pitchFamily="50" charset="-128"/>
              </a:rPr>
              <a:t>】</a:t>
            </a:r>
          </a:p>
          <a:p>
            <a:r>
              <a:rPr lang="en-US" altLang="zh-TW"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社会消費品小売総額</a:t>
            </a:r>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約２兆７７００億元</a:t>
            </a:r>
            <a:endParaRPr lang="en-US" altLang="ja-JP"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■人口： </a:t>
            </a:r>
            <a:r>
              <a:rPr lang="ja-JP" altLang="en-US" sz="1400" dirty="0">
                <a:latin typeface="Meiryo UI" panose="020B0604030504040204" pitchFamily="50" charset="-128"/>
                <a:ea typeface="Meiryo UI" panose="020B0604030504040204" pitchFamily="50" charset="-128"/>
              </a:rPr>
              <a:t>約８４００</a:t>
            </a:r>
            <a:r>
              <a:rPr lang="zh-TW" altLang="en-US" sz="1400" dirty="0">
                <a:latin typeface="Meiryo UI" panose="020B0604030504040204" pitchFamily="50" charset="-128"/>
                <a:ea typeface="Meiryo UI" panose="020B0604030504040204" pitchFamily="50" charset="-128"/>
              </a:rPr>
              <a:t>万人</a:t>
            </a: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一人当たり</a:t>
            </a:r>
            <a:r>
              <a:rPr lang="en-US" altLang="zh-TW" sz="1400" dirty="0">
                <a:latin typeface="Meiryo UI" panose="020B0604030504040204" pitchFamily="50" charset="-128"/>
                <a:ea typeface="Meiryo UI" panose="020B0604030504040204" pitchFamily="50" charset="-128"/>
              </a:rPr>
              <a:t>GDP</a:t>
            </a:r>
            <a:r>
              <a:rPr lang="ja-JP" altLang="en-US" sz="1400" dirty="0">
                <a:latin typeface="Meiryo UI" panose="020B0604030504040204" pitchFamily="50" charset="-128"/>
                <a:ea typeface="Meiryo UI" panose="020B0604030504040204" pitchFamily="50" charset="-128"/>
              </a:rPr>
              <a:t>：</a:t>
            </a:r>
            <a:r>
              <a:rPr lang="en-US" altLang="zh-TW"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約７</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７万</a:t>
            </a:r>
            <a:r>
              <a:rPr lang="zh-TW" altLang="en-US" sz="1400" dirty="0">
                <a:latin typeface="Meiryo UI" panose="020B0604030504040204" pitchFamily="50" charset="-128"/>
                <a:ea typeface="Meiryo UI" panose="020B0604030504040204" pitchFamily="50" charset="-128"/>
              </a:rPr>
              <a:t>元</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一人当たり可処分所得（都市）：</a:t>
            </a:r>
            <a:r>
              <a:rPr lang="en-US" altLang="zh-TW"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７万</a:t>
            </a:r>
            <a:r>
              <a:rPr lang="zh-TW" altLang="en-US" sz="1400" dirty="0">
                <a:latin typeface="Meiryo UI" panose="020B0604030504040204" pitchFamily="50" charset="-128"/>
                <a:ea typeface="Meiryo UI" panose="020B0604030504040204" pitchFamily="50" charset="-128"/>
              </a:rPr>
              <a:t>元</a:t>
            </a:r>
            <a:endParaRPr lang="en-US" altLang="zh-TW" sz="14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A1C639-9BC7-CDB2-DED7-7EFD25EEB836}"/>
              </a:ext>
            </a:extLst>
          </p:cNvPr>
          <p:cNvSpPr/>
          <p:nvPr/>
        </p:nvSpPr>
        <p:spPr>
          <a:xfrm>
            <a:off x="117615" y="3538916"/>
            <a:ext cx="4169621" cy="1169551"/>
          </a:xfrm>
          <a:prstGeom prst="rect">
            <a:avLst/>
          </a:prstGeom>
          <a:solidFill>
            <a:srgbClr val="FFFFFF"/>
          </a:solidFill>
          <a:ln w="28575">
            <a:solidFill>
              <a:srgbClr val="00CC66"/>
            </a:solidFill>
          </a:ln>
        </p:spPr>
        <p:txBody>
          <a:bodyPr wrap="square">
            <a:spAutoFit/>
          </a:bodyPr>
          <a:lstStyle/>
          <a:p>
            <a:r>
              <a:rPr lang="en-US" altLang="zh-TW"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雲南省 </a:t>
            </a:r>
            <a:r>
              <a:rPr lang="en-US" altLang="zh-TW" sz="1400" b="1" dirty="0">
                <a:latin typeface="Meiryo UI" panose="020B0604030504040204" pitchFamily="50" charset="-128"/>
                <a:ea typeface="Meiryo UI" panose="020B0604030504040204" pitchFamily="50" charset="-128"/>
              </a:rPr>
              <a:t>】</a:t>
            </a:r>
          </a:p>
          <a:p>
            <a:r>
              <a:rPr lang="en-US" altLang="zh-TW"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社会消費品小売総額</a:t>
            </a:r>
            <a:r>
              <a:rPr lang="zh-TW"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約１兆２０００万元</a:t>
            </a:r>
            <a:endParaRPr lang="en-US" altLang="ja-JP"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■人口： </a:t>
            </a:r>
            <a:r>
              <a:rPr lang="ja-JP" altLang="en-US" sz="1400" dirty="0">
                <a:latin typeface="Meiryo UI" panose="020B0604030504040204" pitchFamily="50" charset="-128"/>
                <a:ea typeface="Meiryo UI" panose="020B0604030504040204" pitchFamily="50" charset="-128"/>
              </a:rPr>
              <a:t>約４７００</a:t>
            </a:r>
            <a:r>
              <a:rPr lang="zh-TW" altLang="en-US" sz="1400" dirty="0">
                <a:latin typeface="Meiryo UI" panose="020B0604030504040204" pitchFamily="50" charset="-128"/>
                <a:ea typeface="Meiryo UI" panose="020B0604030504040204" pitchFamily="50" charset="-128"/>
              </a:rPr>
              <a:t>万人 </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一人当たり</a:t>
            </a:r>
            <a:r>
              <a:rPr lang="en-US" altLang="zh-TW" sz="1400" dirty="0">
                <a:latin typeface="Meiryo UI" panose="020B0604030504040204" pitchFamily="50" charset="-128"/>
                <a:ea typeface="Meiryo UI" panose="020B0604030504040204" pitchFamily="50" charset="-128"/>
              </a:rPr>
              <a:t>GDP </a:t>
            </a:r>
            <a:r>
              <a:rPr lang="ja-JP" altLang="en-US"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８万</a:t>
            </a:r>
            <a:r>
              <a:rPr lang="zh-TW" altLang="en-US" sz="1400" dirty="0">
                <a:latin typeface="Meiryo UI" panose="020B0604030504040204" pitchFamily="50" charset="-128"/>
                <a:ea typeface="Meiryo UI" panose="020B0604030504040204" pitchFamily="50" charset="-128"/>
              </a:rPr>
              <a:t>元</a:t>
            </a:r>
            <a:endParaRPr lang="en-US" altLang="zh-TW"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■一人当たり可処分所得（都市）： 約４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５万元</a:t>
            </a:r>
          </a:p>
        </p:txBody>
      </p:sp>
      <p:sp>
        <p:nvSpPr>
          <p:cNvPr id="5" name="正方形/長方形 4">
            <a:extLst>
              <a:ext uri="{FF2B5EF4-FFF2-40B4-BE49-F238E27FC236}">
                <a16:creationId xmlns:a16="http://schemas.microsoft.com/office/drawing/2014/main" id="{C723F179-0778-504F-CE5A-37DD9E7E3BD8}"/>
              </a:ext>
            </a:extLst>
          </p:cNvPr>
          <p:cNvSpPr/>
          <p:nvPr/>
        </p:nvSpPr>
        <p:spPr>
          <a:xfrm>
            <a:off x="109771" y="956767"/>
            <a:ext cx="4161777" cy="1169551"/>
          </a:xfrm>
          <a:prstGeom prst="rect">
            <a:avLst/>
          </a:prstGeom>
          <a:solidFill>
            <a:srgbClr val="FFFFFF"/>
          </a:solidFill>
          <a:ln w="28575">
            <a:solidFill>
              <a:srgbClr val="FF5050"/>
            </a:solidFill>
          </a:ln>
        </p:spPr>
        <p:txBody>
          <a:bodyPr wrap="square">
            <a:spAutoFit/>
          </a:bodyPr>
          <a:lstStyle/>
          <a:p>
            <a:r>
              <a:rPr lang="en-US" altLang="zh-TW"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重慶市 </a:t>
            </a:r>
            <a:r>
              <a:rPr lang="en-US" altLang="zh-TW" sz="1400" b="1" dirty="0">
                <a:latin typeface="Meiryo UI" panose="020B0604030504040204" pitchFamily="50" charset="-128"/>
                <a:ea typeface="Meiryo UI" panose="020B0604030504040204" pitchFamily="50" charset="-128"/>
              </a:rPr>
              <a:t>】 </a:t>
            </a:r>
            <a:r>
              <a:rPr lang="zh-TW"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直轄市</a:t>
            </a: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社会消費品小売総額</a:t>
            </a:r>
            <a:r>
              <a:rPr lang="zh-TW"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約１兆６２００億元</a:t>
            </a:r>
            <a:endParaRPr lang="en-US" altLang="ja-JP"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■人口： </a:t>
            </a:r>
            <a:r>
              <a:rPr lang="ja-JP" altLang="en-US" sz="1400" dirty="0">
                <a:latin typeface="Meiryo UI" panose="020B0604030504040204" pitchFamily="50" charset="-128"/>
                <a:ea typeface="Meiryo UI" panose="020B0604030504040204" pitchFamily="50" charset="-128"/>
              </a:rPr>
              <a:t>約３２００</a:t>
            </a:r>
            <a:r>
              <a:rPr lang="zh-TW" altLang="en-US" sz="1400" dirty="0">
                <a:latin typeface="Meiryo UI" panose="020B0604030504040204" pitchFamily="50" charset="-128"/>
                <a:ea typeface="Meiryo UI" panose="020B0604030504040204" pitchFamily="50" charset="-128"/>
              </a:rPr>
              <a:t>万人 </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一人当たり</a:t>
            </a:r>
            <a:r>
              <a:rPr lang="en-US" altLang="zh-TW" sz="1400" dirty="0">
                <a:latin typeface="Meiryo UI" panose="020B0604030504040204" pitchFamily="50" charset="-128"/>
                <a:ea typeface="Meiryo UI" panose="020B0604030504040204" pitchFamily="50" charset="-128"/>
              </a:rPr>
              <a:t>GDP</a:t>
            </a:r>
            <a:r>
              <a:rPr lang="ja-JP" altLang="en-US" sz="1400" dirty="0">
                <a:latin typeface="Meiryo UI" panose="020B0604030504040204" pitchFamily="50" charset="-128"/>
                <a:ea typeface="Meiryo UI" panose="020B0604030504040204" pitchFamily="50" charset="-128"/>
              </a:rPr>
              <a:t>：</a:t>
            </a:r>
            <a:r>
              <a:rPr lang="en-US" altLang="zh-TW"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約１０万</a:t>
            </a:r>
            <a:r>
              <a:rPr lang="zh-TW" altLang="en-US" sz="1400" dirty="0">
                <a:latin typeface="Meiryo UI" panose="020B0604030504040204" pitchFamily="50" charset="-128"/>
                <a:ea typeface="Meiryo UI" panose="020B0604030504040204" pitchFamily="50" charset="-128"/>
              </a:rPr>
              <a:t>元</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一人当たり可処分所得（都市）：</a:t>
            </a:r>
            <a:r>
              <a:rPr lang="en-US" altLang="zh-TW"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９万</a:t>
            </a:r>
            <a:r>
              <a:rPr lang="zh-TW" altLang="en-US" sz="1400" dirty="0">
                <a:latin typeface="Meiryo UI" panose="020B0604030504040204" pitchFamily="50" charset="-128"/>
                <a:ea typeface="Meiryo UI" panose="020B0604030504040204" pitchFamily="50" charset="-128"/>
              </a:rPr>
              <a:t>元</a:t>
            </a:r>
            <a:endParaRPr lang="en-US" altLang="zh-TW"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51D74C3-2EBC-401B-DFE4-BBE44F2A91EE}"/>
              </a:ext>
            </a:extLst>
          </p:cNvPr>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中国西南地域の経済概況②（２０２４年）</a:t>
            </a:r>
          </a:p>
        </p:txBody>
      </p:sp>
      <p:sp>
        <p:nvSpPr>
          <p:cNvPr id="7" name="線吹き出し 1 (枠付き) 6">
            <a:extLst>
              <a:ext uri="{FF2B5EF4-FFF2-40B4-BE49-F238E27FC236}">
                <a16:creationId xmlns:a16="http://schemas.microsoft.com/office/drawing/2014/main" id="{9B77A307-3C71-275E-735E-82ECC4151B66}"/>
              </a:ext>
            </a:extLst>
          </p:cNvPr>
          <p:cNvSpPr/>
          <p:nvPr/>
        </p:nvSpPr>
        <p:spPr>
          <a:xfrm>
            <a:off x="109771" y="4855577"/>
            <a:ext cx="4161777" cy="1169551"/>
          </a:xfrm>
          <a:prstGeom prst="rect">
            <a:avLst/>
          </a:prstGeom>
          <a:solidFill>
            <a:srgbClr val="FFFFFF"/>
          </a:solidFill>
          <a:ln w="28575">
            <a:solidFill>
              <a:srgbClr val="FFC000"/>
            </a:solidFill>
          </a:ln>
        </p:spPr>
        <p:txBody>
          <a:bodyPr wrap="square">
            <a:spAutoFit/>
          </a:bodyPr>
          <a:lstStyle/>
          <a:p>
            <a:r>
              <a:rPr lang="en-US" altLang="zh-TW"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貴州省 </a:t>
            </a:r>
            <a:r>
              <a:rPr lang="en-US" altLang="zh-TW" sz="1400" b="1" dirty="0">
                <a:latin typeface="Meiryo UI" panose="020B0604030504040204" pitchFamily="50" charset="-128"/>
                <a:ea typeface="Meiryo UI" panose="020B0604030504040204" pitchFamily="50" charset="-128"/>
              </a:rPr>
              <a:t>】</a:t>
            </a:r>
          </a:p>
          <a:p>
            <a:r>
              <a:rPr lang="en-US" altLang="zh-TW"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社会消費品小売総額</a:t>
            </a:r>
            <a:r>
              <a:rPr lang="zh-TW"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約９２００万元</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■人口： </a:t>
            </a:r>
            <a:r>
              <a:rPr lang="ja-JP" altLang="en-US" sz="1400" dirty="0">
                <a:latin typeface="Meiryo UI" panose="020B0604030504040204" pitchFamily="50" charset="-128"/>
                <a:ea typeface="Meiryo UI" panose="020B0604030504040204" pitchFamily="50" charset="-128"/>
              </a:rPr>
              <a:t>約３９００</a:t>
            </a:r>
            <a:r>
              <a:rPr lang="zh-TW" altLang="en-US" sz="1400" dirty="0">
                <a:latin typeface="Meiryo UI" panose="020B0604030504040204" pitchFamily="50" charset="-128"/>
                <a:ea typeface="Meiryo UI" panose="020B0604030504040204" pitchFamily="50" charset="-128"/>
              </a:rPr>
              <a:t>万人 </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一人当たり</a:t>
            </a:r>
            <a:r>
              <a:rPr lang="en-US" altLang="zh-TW" sz="1400" dirty="0">
                <a:latin typeface="Meiryo UI" panose="020B0604030504040204" pitchFamily="50" charset="-128"/>
                <a:ea typeface="Meiryo UI" panose="020B0604030504040204" pitchFamily="50" charset="-128"/>
              </a:rPr>
              <a:t>GDP </a:t>
            </a:r>
            <a:r>
              <a:rPr lang="ja-JP" altLang="en-US" sz="1400" dirty="0">
                <a:latin typeface="Meiryo UI" panose="020B0604030504040204" pitchFamily="50" charset="-128"/>
                <a:ea typeface="Meiryo UI" panose="020B0604030504040204" pitchFamily="50" charset="-128"/>
              </a:rPr>
              <a:t>：</a:t>
            </a:r>
            <a:r>
              <a:rPr lang="en-US" altLang="zh-TW"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約５</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９万</a:t>
            </a:r>
            <a:r>
              <a:rPr lang="zh-TW" altLang="en-US" sz="1400" dirty="0">
                <a:latin typeface="Meiryo UI" panose="020B0604030504040204" pitchFamily="50" charset="-128"/>
                <a:ea typeface="Meiryo UI" panose="020B0604030504040204" pitchFamily="50" charset="-128"/>
              </a:rPr>
              <a:t>元</a:t>
            </a:r>
            <a:endParaRPr lang="en-US" altLang="zh-TW"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■一人当たり可処分所得（都市）： 約４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４万元</a:t>
            </a:r>
          </a:p>
        </p:txBody>
      </p:sp>
      <p:sp>
        <p:nvSpPr>
          <p:cNvPr id="8" name="正方形/長方形 7">
            <a:extLst>
              <a:ext uri="{FF2B5EF4-FFF2-40B4-BE49-F238E27FC236}">
                <a16:creationId xmlns:a16="http://schemas.microsoft.com/office/drawing/2014/main" id="{E97569FF-7919-1595-87E8-4D6FB555CEB0}"/>
              </a:ext>
            </a:extLst>
          </p:cNvPr>
          <p:cNvSpPr/>
          <p:nvPr/>
        </p:nvSpPr>
        <p:spPr>
          <a:xfrm>
            <a:off x="6696202" y="4855577"/>
            <a:ext cx="3100027" cy="900246"/>
          </a:xfrm>
          <a:prstGeom prst="rect">
            <a:avLst/>
          </a:prstGeom>
          <a:noFill/>
          <a:ln w="28575">
            <a:noFill/>
          </a:ln>
        </p:spPr>
        <p:txBody>
          <a:bodyPr wrap="square">
            <a:spAutoFit/>
          </a:bodyPr>
          <a:lstStyle/>
          <a:p>
            <a:r>
              <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中国全体</a:t>
            </a:r>
            <a:r>
              <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社会消費品小売総額</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約４８兆３３００億元</a:t>
            </a:r>
            <a:endPar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■人口：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約１４億</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 </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一人当たり</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GDP</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約９</a:t>
            </a:r>
            <a:r>
              <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５万</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元</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一人当たり可処分所得（都市）：</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約４</a:t>
            </a:r>
            <a:r>
              <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９万</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元</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10" name="直線矢印コネクタ 9">
            <a:extLst>
              <a:ext uri="{FF2B5EF4-FFF2-40B4-BE49-F238E27FC236}">
                <a16:creationId xmlns:a16="http://schemas.microsoft.com/office/drawing/2014/main" id="{14F2359F-FC12-5B75-C3F4-F1CC6E1088D3}"/>
              </a:ext>
            </a:extLst>
          </p:cNvPr>
          <p:cNvCxnSpPr>
            <a:cxnSpLocks/>
            <a:stCxn id="5" idx="3"/>
          </p:cNvCxnSpPr>
          <p:nvPr/>
        </p:nvCxnSpPr>
        <p:spPr>
          <a:xfrm>
            <a:off x="4271548" y="1541543"/>
            <a:ext cx="1676028" cy="30066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a:extLst>
              <a:ext uri="{FF2B5EF4-FFF2-40B4-BE49-F238E27FC236}">
                <a16:creationId xmlns:a16="http://schemas.microsoft.com/office/drawing/2014/main" id="{A4CA2A62-9866-EDBE-6438-ACFDFCB42785}"/>
              </a:ext>
            </a:extLst>
          </p:cNvPr>
          <p:cNvCxnSpPr>
            <a:cxnSpLocks/>
            <a:stCxn id="3" idx="3"/>
          </p:cNvCxnSpPr>
          <p:nvPr/>
        </p:nvCxnSpPr>
        <p:spPr>
          <a:xfrm>
            <a:off x="4271548" y="2807031"/>
            <a:ext cx="610553" cy="16695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7F6583B6-0CEB-11C9-40D6-929410B5E97E}"/>
              </a:ext>
            </a:extLst>
          </p:cNvPr>
          <p:cNvCxnSpPr>
            <a:cxnSpLocks/>
            <a:stCxn id="7" idx="3"/>
          </p:cNvCxnSpPr>
          <p:nvPr/>
        </p:nvCxnSpPr>
        <p:spPr>
          <a:xfrm flipV="1">
            <a:off x="4271548" y="5100935"/>
            <a:ext cx="1572661" cy="33941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8BAE8F3A-AC4A-7EC4-E5FF-E1056C91464B}"/>
              </a:ext>
            </a:extLst>
          </p:cNvPr>
          <p:cNvCxnSpPr>
            <a:cxnSpLocks/>
          </p:cNvCxnSpPr>
          <p:nvPr/>
        </p:nvCxnSpPr>
        <p:spPr>
          <a:xfrm>
            <a:off x="4318393" y="4262298"/>
            <a:ext cx="309266" cy="9002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線吹き出し 1 (枠付き) 6">
            <a:extLst>
              <a:ext uri="{FF2B5EF4-FFF2-40B4-BE49-F238E27FC236}">
                <a16:creationId xmlns:a16="http://schemas.microsoft.com/office/drawing/2014/main" id="{3D9D16A9-D471-FE5E-61D6-EE7F8980FA8E}"/>
              </a:ext>
            </a:extLst>
          </p:cNvPr>
          <p:cNvSpPr/>
          <p:nvPr/>
        </p:nvSpPr>
        <p:spPr>
          <a:xfrm>
            <a:off x="6696202" y="5812163"/>
            <a:ext cx="3100027" cy="900246"/>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上海市</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社会消費品小売総額</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：約１兆</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５８</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００億元</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■人口：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約２４８０</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万人 </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一人当たり</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GDP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約２１</a:t>
            </a:r>
            <a:r>
              <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７万</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元</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一人当たり可処分所得（都市）：</a:t>
            </a:r>
            <a:r>
              <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約９</a:t>
            </a:r>
            <a:r>
              <a:rPr lang="en-US" altLang="ja-JP"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３万</a:t>
            </a:r>
            <a:r>
              <a:rPr lang="zh-TW" altLang="en-US"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元</a:t>
            </a:r>
            <a:endParaRPr lang="en-US" altLang="zh-TW" sz="105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510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ase-ec2if.akamaized.net/w=1200,a=0,q=90,u=1/images/item/origin/ddcea3e1330a2bbc933b82650907e9a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8298" y="1700499"/>
            <a:ext cx="7558168" cy="5147559"/>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p:cNvSpPr/>
          <p:nvPr/>
        </p:nvSpPr>
        <p:spPr>
          <a:xfrm>
            <a:off x="6921556" y="3872449"/>
            <a:ext cx="1951380" cy="1951380"/>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atin typeface="Meiryo UI" panose="020B0604030504040204" pitchFamily="50" charset="-128"/>
              <a:ea typeface="Meiryo UI" panose="020B0604030504040204" pitchFamily="50" charset="-128"/>
            </a:endParaRPr>
          </a:p>
        </p:txBody>
      </p:sp>
      <p:sp>
        <p:nvSpPr>
          <p:cNvPr id="4" name="正方形/長方形 3"/>
          <p:cNvSpPr/>
          <p:nvPr/>
        </p:nvSpPr>
        <p:spPr>
          <a:xfrm>
            <a:off x="6582152" y="4700049"/>
            <a:ext cx="2646435" cy="542584"/>
          </a:xfrm>
          <a:prstGeom prst="rect">
            <a:avLst/>
          </a:prstGeom>
        </p:spPr>
        <p:txBody>
          <a:bodyPr wrap="square">
            <a:spAutoFit/>
          </a:bodyPr>
          <a:lstStyle/>
          <a:p>
            <a:pPr algn="ctr"/>
            <a:r>
              <a:rPr lang="ja-JP" altLang="en-US" sz="1463" b="1" dirty="0">
                <a:latin typeface="Meiryo UI" panose="020B0604030504040204" pitchFamily="50" charset="-128"/>
                <a:ea typeface="Meiryo UI" panose="020B0604030504040204" pitchFamily="50" charset="-128"/>
              </a:rPr>
              <a:t>長江デルタ経済圏</a:t>
            </a:r>
            <a:endParaRPr lang="en-US" altLang="ja-JP" sz="1463" b="1" dirty="0">
              <a:latin typeface="Meiryo UI" panose="020B0604030504040204" pitchFamily="50" charset="-128"/>
              <a:ea typeface="Meiryo UI" panose="020B0604030504040204" pitchFamily="50" charset="-128"/>
            </a:endParaRPr>
          </a:p>
          <a:p>
            <a:pPr algn="ctr"/>
            <a:r>
              <a:rPr lang="ja-JP" altLang="en-US" sz="1463" b="1" dirty="0">
                <a:latin typeface="Meiryo UI" panose="020B0604030504040204" pitchFamily="50" charset="-128"/>
                <a:ea typeface="Meiryo UI" panose="020B0604030504040204" pitchFamily="50" charset="-128"/>
              </a:rPr>
              <a:t>（３４</a:t>
            </a:r>
            <a:r>
              <a:rPr lang="en-US" altLang="ja-JP" sz="1463" b="1" dirty="0">
                <a:latin typeface="Meiryo UI" panose="020B0604030504040204" pitchFamily="50" charset="-128"/>
                <a:ea typeface="Meiryo UI" panose="020B0604030504040204" pitchFamily="50" charset="-128"/>
              </a:rPr>
              <a:t>.</a:t>
            </a:r>
            <a:r>
              <a:rPr lang="ja-JP" altLang="en-US" sz="1463" b="1" dirty="0">
                <a:latin typeface="Meiryo UI" panose="020B0604030504040204" pitchFamily="50" charset="-128"/>
                <a:ea typeface="Meiryo UI" panose="020B0604030504040204" pitchFamily="50" charset="-128"/>
              </a:rPr>
              <a:t>６６兆元）</a:t>
            </a:r>
            <a:endParaRPr lang="en-US" altLang="ja-JP" sz="1463" b="1" dirty="0">
              <a:latin typeface="Meiryo UI" panose="020B0604030504040204" pitchFamily="50" charset="-128"/>
              <a:ea typeface="Meiryo UI" panose="020B0604030504040204" pitchFamily="50" charset="-128"/>
            </a:endParaRPr>
          </a:p>
        </p:txBody>
      </p:sp>
      <p:sp>
        <p:nvSpPr>
          <p:cNvPr id="7" name="楕円 6"/>
          <p:cNvSpPr/>
          <p:nvPr/>
        </p:nvSpPr>
        <p:spPr>
          <a:xfrm>
            <a:off x="5997087" y="2485274"/>
            <a:ext cx="1245667" cy="1245667"/>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rgbClr val="3333FF"/>
              </a:solidFill>
              <a:latin typeface="Meiryo UI" panose="020B0604030504040204" pitchFamily="50" charset="-128"/>
              <a:ea typeface="Meiryo UI" panose="020B0604030504040204" pitchFamily="50" charset="-128"/>
            </a:endParaRPr>
          </a:p>
        </p:txBody>
      </p:sp>
      <p:sp>
        <p:nvSpPr>
          <p:cNvPr id="8" name="楕円 7"/>
          <p:cNvSpPr/>
          <p:nvPr/>
        </p:nvSpPr>
        <p:spPr>
          <a:xfrm>
            <a:off x="5847086" y="5542118"/>
            <a:ext cx="1274913" cy="1274913"/>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atin typeface="Meiryo UI" panose="020B0604030504040204" pitchFamily="50" charset="-128"/>
              <a:ea typeface="Meiryo UI" panose="020B0604030504040204" pitchFamily="50" charset="-128"/>
            </a:endParaRPr>
          </a:p>
        </p:txBody>
      </p:sp>
      <p:sp>
        <p:nvSpPr>
          <p:cNvPr id="9" name="楕円 8"/>
          <p:cNvSpPr/>
          <p:nvPr/>
        </p:nvSpPr>
        <p:spPr>
          <a:xfrm>
            <a:off x="4546795" y="4436765"/>
            <a:ext cx="1267937" cy="1267937"/>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atin typeface="Meiryo UI" panose="020B0604030504040204" pitchFamily="50" charset="-128"/>
              <a:ea typeface="Meiryo UI" panose="020B0604030504040204" pitchFamily="50" charset="-128"/>
            </a:endParaRPr>
          </a:p>
        </p:txBody>
      </p:sp>
      <p:sp>
        <p:nvSpPr>
          <p:cNvPr id="11" name="正方形/長方形 10"/>
          <p:cNvSpPr/>
          <p:nvPr/>
        </p:nvSpPr>
        <p:spPr>
          <a:xfrm>
            <a:off x="5899783" y="2981085"/>
            <a:ext cx="1309974" cy="542584"/>
          </a:xfrm>
          <a:prstGeom prst="rect">
            <a:avLst/>
          </a:prstGeom>
        </p:spPr>
        <p:txBody>
          <a:bodyPr wrap="none">
            <a:spAutoFit/>
          </a:bodyPr>
          <a:lstStyle/>
          <a:p>
            <a:pPr algn="ctr"/>
            <a:r>
              <a:rPr lang="ja-JP" altLang="en-US" sz="1463" b="1" dirty="0">
                <a:latin typeface="Meiryo UI" panose="020B0604030504040204" pitchFamily="50" charset="-128"/>
                <a:ea typeface="Meiryo UI" panose="020B0604030504040204" pitchFamily="50" charset="-128"/>
              </a:rPr>
              <a:t>京津冀経済圏</a:t>
            </a:r>
            <a:endParaRPr lang="en-US" altLang="ja-JP" sz="1463" b="1" dirty="0">
              <a:latin typeface="Meiryo UI" panose="020B0604030504040204" pitchFamily="50" charset="-128"/>
              <a:ea typeface="Meiryo UI" panose="020B0604030504040204" pitchFamily="50" charset="-128"/>
            </a:endParaRPr>
          </a:p>
          <a:p>
            <a:pPr algn="ctr"/>
            <a:r>
              <a:rPr lang="ja-JP" altLang="en-US" sz="1463" b="1" dirty="0">
                <a:latin typeface="Meiryo UI" panose="020B0604030504040204" pitchFamily="50" charset="-128"/>
                <a:ea typeface="Meiryo UI" panose="020B0604030504040204" pitchFamily="50" charset="-128"/>
              </a:rPr>
              <a:t>（１２兆元）</a:t>
            </a:r>
          </a:p>
        </p:txBody>
      </p:sp>
      <p:sp>
        <p:nvSpPr>
          <p:cNvPr id="13" name="正方形/長方形 12"/>
          <p:cNvSpPr/>
          <p:nvPr/>
        </p:nvSpPr>
        <p:spPr>
          <a:xfrm>
            <a:off x="5356442" y="5976279"/>
            <a:ext cx="2256200" cy="542584"/>
          </a:xfrm>
          <a:prstGeom prst="rect">
            <a:avLst/>
          </a:prstGeom>
        </p:spPr>
        <p:txBody>
          <a:bodyPr wrap="square">
            <a:spAutoFit/>
          </a:bodyPr>
          <a:lstStyle/>
          <a:p>
            <a:r>
              <a:rPr lang="zh-CN" altLang="en-US" sz="1463" b="1" dirty="0">
                <a:latin typeface="Meiryo UI" panose="020B0604030504040204" pitchFamily="50" charset="-128"/>
                <a:ea typeface="Meiryo UI" panose="020B0604030504040204" pitchFamily="50" charset="-128"/>
              </a:rPr>
              <a:t>粤港澳大湾区</a:t>
            </a:r>
            <a:r>
              <a:rPr lang="ja-JP" altLang="en-US" sz="1463" b="1" dirty="0">
                <a:latin typeface="Meiryo UI" panose="020B0604030504040204" pitchFamily="50" charset="-128"/>
                <a:ea typeface="Meiryo UI" panose="020B0604030504040204" pitchFamily="50" charset="-128"/>
              </a:rPr>
              <a:t>経済圏</a:t>
            </a:r>
            <a:endParaRPr lang="en-US" altLang="ja-JP" sz="1463" b="1" dirty="0">
              <a:latin typeface="Meiryo UI" panose="020B0604030504040204" pitchFamily="50" charset="-128"/>
              <a:ea typeface="Meiryo UI" panose="020B0604030504040204" pitchFamily="50" charset="-128"/>
            </a:endParaRPr>
          </a:p>
          <a:p>
            <a:pPr algn="ctr"/>
            <a:r>
              <a:rPr lang="ja-JP" altLang="en-US" sz="1463" b="1" dirty="0">
                <a:latin typeface="Meiryo UI" panose="020B0604030504040204" pitchFamily="50" charset="-128"/>
                <a:ea typeface="Meiryo UI" panose="020B0604030504040204" pitchFamily="50" charset="-128"/>
              </a:rPr>
              <a:t>（１５兆元）</a:t>
            </a:r>
          </a:p>
        </p:txBody>
      </p:sp>
      <p:sp>
        <p:nvSpPr>
          <p:cNvPr id="15" name="テキスト ボックス 14"/>
          <p:cNvSpPr txBox="1"/>
          <p:nvPr/>
        </p:nvSpPr>
        <p:spPr>
          <a:xfrm>
            <a:off x="3931152" y="4645783"/>
            <a:ext cx="2515780" cy="917624"/>
          </a:xfrm>
          <a:prstGeom prst="rect">
            <a:avLst/>
          </a:prstGeom>
          <a:noFill/>
        </p:spPr>
        <p:txBody>
          <a:bodyPr wrap="square" rtlCol="0">
            <a:spAutoFit/>
          </a:bodyPr>
          <a:lstStyle/>
          <a:p>
            <a:pPr algn="ctr"/>
            <a:r>
              <a:rPr kumimoji="1" lang="ja-JP" altLang="en-US" sz="1950" b="1" dirty="0">
                <a:solidFill>
                  <a:srgbClr val="FF0000"/>
                </a:solidFill>
                <a:latin typeface="Meiryo UI" panose="020B0604030504040204" pitchFamily="50" charset="-128"/>
                <a:ea typeface="Meiryo UI" panose="020B0604030504040204" pitchFamily="50" charset="-128"/>
              </a:rPr>
              <a:t>成都・重慶地区</a:t>
            </a:r>
            <a:endParaRPr kumimoji="1" lang="en-US" altLang="ja-JP" sz="1950" b="1" dirty="0">
              <a:solidFill>
                <a:srgbClr val="FF0000"/>
              </a:solidFill>
              <a:latin typeface="Meiryo UI" panose="020B0604030504040204" pitchFamily="50" charset="-128"/>
              <a:ea typeface="Meiryo UI" panose="020B0604030504040204" pitchFamily="50" charset="-128"/>
            </a:endParaRPr>
          </a:p>
          <a:p>
            <a:pPr algn="ctr"/>
            <a:r>
              <a:rPr kumimoji="1" lang="ja-JP" altLang="en-US" sz="1950" b="1" dirty="0">
                <a:solidFill>
                  <a:srgbClr val="FF0000"/>
                </a:solidFill>
                <a:latin typeface="Meiryo UI" panose="020B0604030504040204" pitchFamily="50" charset="-128"/>
                <a:ea typeface="Meiryo UI" panose="020B0604030504040204" pitchFamily="50" charset="-128"/>
              </a:rPr>
              <a:t>両都市経済圏</a:t>
            </a:r>
            <a:endParaRPr kumimoji="1" lang="en-US" altLang="ja-JP" sz="1950" b="1" dirty="0">
              <a:solidFill>
                <a:srgbClr val="FF0000"/>
              </a:solidFill>
              <a:latin typeface="Meiryo UI" panose="020B0604030504040204" pitchFamily="50" charset="-128"/>
              <a:ea typeface="Meiryo UI" panose="020B0604030504040204" pitchFamily="50" charset="-128"/>
            </a:endParaRPr>
          </a:p>
          <a:p>
            <a:pPr algn="ctr"/>
            <a:r>
              <a:rPr lang="ja-JP" altLang="en-US" sz="1463" b="1" dirty="0">
                <a:latin typeface="Meiryo UI" panose="020B0604030504040204" pitchFamily="50" charset="-128"/>
                <a:ea typeface="Meiryo UI" panose="020B0604030504040204" pitchFamily="50" charset="-128"/>
              </a:rPr>
              <a:t>（１０</a:t>
            </a:r>
            <a:r>
              <a:rPr lang="en-US" altLang="ja-JP" sz="1463" b="1" dirty="0">
                <a:latin typeface="Meiryo UI" panose="020B0604030504040204" pitchFamily="50" charset="-128"/>
                <a:ea typeface="Meiryo UI" panose="020B0604030504040204" pitchFamily="50" charset="-128"/>
              </a:rPr>
              <a:t>.</a:t>
            </a:r>
            <a:r>
              <a:rPr lang="ja-JP" altLang="en-US" sz="1463" b="1" dirty="0">
                <a:latin typeface="Meiryo UI" panose="020B0604030504040204" pitchFamily="50" charset="-128"/>
                <a:ea typeface="Meiryo UI" panose="020B0604030504040204" pitchFamily="50" charset="-128"/>
              </a:rPr>
              <a:t>１４兆元）</a:t>
            </a:r>
            <a:endParaRPr kumimoji="1" lang="ja-JP" altLang="en-US" sz="1463"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740532" y="6619544"/>
            <a:ext cx="4697802" cy="22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atin typeface="Meiryo UI" panose="020B0604030504040204" pitchFamily="50" charset="-128"/>
              <a:ea typeface="Meiryo UI" panose="020B0604030504040204" pitchFamily="50" charset="-128"/>
            </a:endParaRPr>
          </a:p>
        </p:txBody>
      </p:sp>
      <p:sp>
        <p:nvSpPr>
          <p:cNvPr id="21" name="正方形/長方形 20"/>
          <p:cNvSpPr/>
          <p:nvPr/>
        </p:nvSpPr>
        <p:spPr>
          <a:xfrm>
            <a:off x="4038879" y="3688510"/>
            <a:ext cx="2283769" cy="7187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75"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第四の経済圏</a:t>
            </a:r>
          </a:p>
        </p:txBody>
      </p:sp>
      <p:sp>
        <p:nvSpPr>
          <p:cNvPr id="23" name="コンテンツ プレースホルダー 2"/>
          <p:cNvSpPr txBox="1">
            <a:spLocks/>
          </p:cNvSpPr>
          <p:nvPr/>
        </p:nvSpPr>
        <p:spPr>
          <a:xfrm>
            <a:off x="147078" y="5857152"/>
            <a:ext cx="3891801" cy="1020449"/>
          </a:xfrm>
          <a:prstGeom prst="rect">
            <a:avLst/>
          </a:prstGeom>
          <a:noFill/>
          <a:ln>
            <a:solidFill>
              <a:schemeClr val="bg1"/>
            </a:solidFill>
            <a:prstDash val="dash"/>
          </a:ln>
        </p:spPr>
        <p:txBody>
          <a:bodyPr>
            <a:normAutofit fontScale="77500" lnSpcReduction="20000"/>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spcAft>
                <a:spcPts val="488"/>
              </a:spcAft>
              <a:buNone/>
            </a:pP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１（）内は２０２５年の</a:t>
            </a:r>
            <a:r>
              <a:rPr lang="en-US" altLang="ja-JP" sz="1463" dirty="0">
                <a:latin typeface="Meiryo UI" panose="020B0604030504040204" pitchFamily="50" charset="-128"/>
                <a:ea typeface="Meiryo UI" panose="020B0604030504040204" pitchFamily="50" charset="-128"/>
              </a:rPr>
              <a:t>GDP</a:t>
            </a:r>
            <a:r>
              <a:rPr lang="ja-JP" altLang="en-US" sz="1463" dirty="0">
                <a:latin typeface="Meiryo UI" panose="020B0604030504040204" pitchFamily="50" charset="-128"/>
                <a:ea typeface="Meiryo UI" panose="020B0604030504040204" pitchFamily="50" charset="-128"/>
              </a:rPr>
              <a:t>値。</a:t>
            </a:r>
            <a:endParaRPr lang="en-US" altLang="ja-JP" sz="1463" dirty="0">
              <a:latin typeface="Meiryo UI" panose="020B0604030504040204" pitchFamily="50" charset="-128"/>
              <a:ea typeface="Meiryo UI" panose="020B0604030504040204" pitchFamily="50" charset="-128"/>
            </a:endParaRPr>
          </a:p>
          <a:p>
            <a:pPr marL="0" indent="0">
              <a:spcAft>
                <a:spcPts val="488"/>
              </a:spcAft>
              <a:buNone/>
            </a:pP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２　長江デルタ経済圏</a:t>
            </a: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上海市、江蘇省、浙江省、安徽省</a:t>
            </a:r>
            <a:endParaRPr lang="en-US" altLang="ja-JP" sz="1463" dirty="0">
              <a:latin typeface="Meiryo UI" panose="020B0604030504040204" pitchFamily="50" charset="-128"/>
              <a:ea typeface="Meiryo UI" panose="020B0604030504040204" pitchFamily="50" charset="-128"/>
            </a:endParaRPr>
          </a:p>
          <a:p>
            <a:pPr marL="0" indent="0">
              <a:spcAft>
                <a:spcPts val="488"/>
              </a:spcAft>
              <a:buNone/>
            </a:pP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３　京津冀経済圏</a:t>
            </a: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北京市、天津市、河北省</a:t>
            </a:r>
            <a:endParaRPr lang="en-US" altLang="ja-JP" sz="1463" dirty="0">
              <a:latin typeface="Meiryo UI" panose="020B0604030504040204" pitchFamily="50" charset="-128"/>
              <a:ea typeface="Meiryo UI" panose="020B0604030504040204" pitchFamily="50" charset="-128"/>
            </a:endParaRPr>
          </a:p>
          <a:p>
            <a:pPr marL="0" indent="0">
              <a:spcAft>
                <a:spcPts val="488"/>
              </a:spcAft>
              <a:buNone/>
            </a:pP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４　</a:t>
            </a:r>
            <a:r>
              <a:rPr lang="zh-CN" altLang="en-US" sz="1463" dirty="0">
                <a:latin typeface="Meiryo UI" panose="020B0604030504040204" pitchFamily="50" charset="-128"/>
                <a:ea typeface="Meiryo UI" panose="020B0604030504040204" pitchFamily="50" charset="-128"/>
              </a:rPr>
              <a:t>粤港澳大湾区経済圏</a:t>
            </a:r>
            <a:r>
              <a:rPr lang="en-US" altLang="ja-JP" sz="1463" dirty="0">
                <a:latin typeface="Meiryo UI" panose="020B0604030504040204" pitchFamily="50" charset="-128"/>
                <a:ea typeface="Meiryo UI" panose="020B0604030504040204" pitchFamily="50" charset="-128"/>
              </a:rPr>
              <a:t>…</a:t>
            </a:r>
            <a:r>
              <a:rPr lang="ja-JP" altLang="en-US" sz="1463" dirty="0">
                <a:latin typeface="Meiryo UI" panose="020B0604030504040204" pitchFamily="50" charset="-128"/>
                <a:ea typeface="Meiryo UI" panose="020B0604030504040204" pitchFamily="50" charset="-128"/>
              </a:rPr>
              <a:t>広州市、深圳市など９都市</a:t>
            </a:r>
            <a:endParaRPr lang="zh-CN" altLang="en-US" sz="1463" dirty="0">
              <a:latin typeface="Meiryo UI" panose="020B0604030504040204" pitchFamily="50" charset="-128"/>
              <a:ea typeface="Meiryo UI" panose="020B0604030504040204" pitchFamily="50" charset="-128"/>
            </a:endParaRPr>
          </a:p>
          <a:p>
            <a:pPr marL="0" indent="0">
              <a:spcAft>
                <a:spcPts val="488"/>
              </a:spcAft>
              <a:buNone/>
            </a:pPr>
            <a:endParaRPr lang="en-US" altLang="ja-JP" sz="1463" dirty="0">
              <a:latin typeface="Meiryo UI" panose="020B0604030504040204" pitchFamily="50" charset="-128"/>
              <a:ea typeface="Meiryo UI" panose="020B0604030504040204" pitchFamily="50" charset="-128"/>
            </a:endParaRPr>
          </a:p>
          <a:p>
            <a:pPr marL="0" indent="0">
              <a:spcAft>
                <a:spcPts val="488"/>
              </a:spcAft>
              <a:buNone/>
            </a:pPr>
            <a:endParaRPr lang="en-US" altLang="ja-JP" sz="1463" dirty="0">
              <a:latin typeface="Meiryo UI" panose="020B0604030504040204" pitchFamily="50" charset="-128"/>
              <a:ea typeface="Meiryo UI" panose="020B0604030504040204" pitchFamily="50" charset="-128"/>
            </a:endParaRPr>
          </a:p>
          <a:p>
            <a:pPr marL="0" indent="0">
              <a:spcAft>
                <a:spcPts val="488"/>
              </a:spcAft>
              <a:buNone/>
            </a:pPr>
            <a:endParaRPr lang="ja-JP" altLang="en-US" sz="1463"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第四の経済圏：「成都・重慶地区両都市経済圏」</a:t>
            </a:r>
          </a:p>
        </p:txBody>
      </p:sp>
      <p:sp>
        <p:nvSpPr>
          <p:cNvPr id="3" name="テキスト ボックス 2">
            <a:extLst>
              <a:ext uri="{FF2B5EF4-FFF2-40B4-BE49-F238E27FC236}">
                <a16:creationId xmlns:a16="http://schemas.microsoft.com/office/drawing/2014/main" id="{F3C69C31-A19F-1AA0-2024-C49AC42D017F}"/>
              </a:ext>
            </a:extLst>
          </p:cNvPr>
          <p:cNvSpPr txBox="1"/>
          <p:nvPr/>
        </p:nvSpPr>
        <p:spPr>
          <a:xfrm>
            <a:off x="175647" y="613377"/>
            <a:ext cx="9554706" cy="16953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Aft>
                <a:spcPts val="488"/>
              </a:spcAft>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rPr>
              <a:t>２０００年以降、</a:t>
            </a:r>
            <a:r>
              <a:rPr lang="ja-JP" altLang="en-US" sz="2000" b="1" dirty="0">
                <a:solidFill>
                  <a:srgbClr val="FF0000"/>
                </a:solidFill>
                <a:latin typeface="Meiryo UI" panose="020B0604030504040204" pitchFamily="50" charset="-128"/>
                <a:ea typeface="Meiryo UI" panose="020B0604030504040204" pitchFamily="50" charset="-128"/>
              </a:rPr>
              <a:t>「西部大開発」</a:t>
            </a:r>
            <a:r>
              <a:rPr lang="ja-JP" altLang="en-US" sz="2000" dirty="0">
                <a:latin typeface="Meiryo UI" panose="020B0604030504040204" pitchFamily="50" charset="-128"/>
                <a:ea typeface="Meiryo UI" panose="020B0604030504040204" pitchFamily="50" charset="-128"/>
              </a:rPr>
              <a:t>が中国西部の国家戦略として推進されており、２０２０年１月、中央政府は第</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の経済圏として重慶市</a:t>
            </a:r>
            <a:r>
              <a:rPr lang="en-US" altLang="ja-JP" sz="2000" dirty="0">
                <a:latin typeface="Meiryo UI" panose="020B0604030504040204" pitchFamily="50" charset="-128"/>
                <a:ea typeface="Meiryo UI" panose="020B0604030504040204" pitchFamily="50" charset="-128"/>
              </a:rPr>
              <a:t>29</a:t>
            </a:r>
            <a:r>
              <a:rPr lang="ja-JP" altLang="en-US" sz="2000" dirty="0">
                <a:latin typeface="Meiryo UI" panose="020B0604030504040204" pitchFamily="50" charset="-128"/>
                <a:ea typeface="Meiryo UI" panose="020B0604030504040204" pitchFamily="50" charset="-128"/>
              </a:rPr>
              <a:t>区と四川省</a:t>
            </a:r>
            <a:r>
              <a:rPr lang="en-US" altLang="ja-JP" sz="2000" dirty="0">
                <a:latin typeface="Meiryo UI" panose="020B0604030504040204" pitchFamily="50" charset="-128"/>
                <a:ea typeface="Meiryo UI" panose="020B0604030504040204" pitchFamily="50" charset="-128"/>
              </a:rPr>
              <a:t>15</a:t>
            </a:r>
            <a:r>
              <a:rPr lang="ja-JP" altLang="en-US" sz="2000" dirty="0">
                <a:latin typeface="Meiryo UI" panose="020B0604030504040204" pitchFamily="50" charset="-128"/>
                <a:ea typeface="Meiryo UI" panose="020B0604030504040204" pitchFamily="50" charset="-128"/>
              </a:rPr>
              <a:t>市から成る</a:t>
            </a:r>
            <a:r>
              <a:rPr lang="ja-JP" altLang="en-US" sz="2000" b="1" dirty="0">
                <a:solidFill>
                  <a:srgbClr val="FF0000"/>
                </a:solidFill>
                <a:latin typeface="Meiryo UI" panose="020B0604030504040204" pitchFamily="50" charset="-128"/>
                <a:ea typeface="Meiryo UI" panose="020B0604030504040204" pitchFamily="50" charset="-128"/>
              </a:rPr>
              <a:t>「成渝地区双城経済圏」</a:t>
            </a:r>
            <a:r>
              <a:rPr lang="ja-JP" altLang="en-US" sz="2000" dirty="0">
                <a:latin typeface="Meiryo UI" panose="020B0604030504040204" pitchFamily="50" charset="-128"/>
                <a:ea typeface="Meiryo UI" panose="020B0604030504040204" pitchFamily="50" charset="-128"/>
              </a:rPr>
              <a:t>を設置。</a:t>
            </a:r>
            <a:endParaRPr lang="en-US" altLang="ja-JP" sz="2000" dirty="0">
              <a:latin typeface="Meiryo UI" panose="020B0604030504040204" pitchFamily="50" charset="-128"/>
              <a:ea typeface="Meiryo UI" panose="020B0604030504040204" pitchFamily="50" charset="-128"/>
            </a:endParaRPr>
          </a:p>
          <a:p>
            <a:pPr marL="342900" indent="-342900">
              <a:spcAft>
                <a:spcPts val="488"/>
              </a:spcAft>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rPr>
              <a:t>２０２５年、</a:t>
            </a:r>
            <a:r>
              <a:rPr lang="ja-JP" altLang="en-US" sz="2000" b="1" dirty="0">
                <a:solidFill>
                  <a:srgbClr val="FF0000"/>
                </a:solidFill>
                <a:latin typeface="Meiryo UI" panose="020B0604030504040204" pitchFamily="50" charset="-128"/>
                <a:ea typeface="Meiryo UI" panose="020B0604030504040204" pitchFamily="50" charset="-128"/>
              </a:rPr>
              <a:t>同経済圏の</a:t>
            </a:r>
            <a:r>
              <a:rPr lang="en-US" altLang="ja-JP" sz="2000" b="1" dirty="0">
                <a:solidFill>
                  <a:srgbClr val="FF0000"/>
                </a:solidFill>
                <a:latin typeface="Meiryo UI" panose="020B0604030504040204" pitchFamily="50" charset="-128"/>
                <a:ea typeface="Meiryo UI" panose="020B0604030504040204" pitchFamily="50" charset="-128"/>
              </a:rPr>
              <a:t>GDP</a:t>
            </a:r>
            <a:r>
              <a:rPr lang="ja-JP" altLang="en-US" sz="2000" b="1" dirty="0">
                <a:solidFill>
                  <a:srgbClr val="FF0000"/>
                </a:solidFill>
                <a:latin typeface="Meiryo UI" panose="020B0604030504040204" pitchFamily="50" charset="-128"/>
                <a:ea typeface="Meiryo UI" panose="020B0604030504040204" pitchFamily="50" charset="-128"/>
              </a:rPr>
              <a:t>は約１０兆元</a:t>
            </a:r>
            <a:r>
              <a:rPr lang="ja-JP" altLang="en-US" sz="2000" dirty="0">
                <a:latin typeface="Meiryo UI" panose="020B0604030504040204" pitchFamily="50" charset="-128"/>
                <a:ea typeface="Meiryo UI" panose="020B0604030504040204" pitchFamily="50" charset="-128"/>
              </a:rPr>
              <a:t>（中国全体の約７％）となっており、</a:t>
            </a:r>
            <a:r>
              <a:rPr lang="ja-JP" altLang="en-US" sz="2000" b="1" dirty="0">
                <a:solidFill>
                  <a:srgbClr val="FF0000"/>
                </a:solidFill>
                <a:latin typeface="Meiryo UI" panose="020B0604030504040204" pitchFamily="50" charset="-128"/>
                <a:ea typeface="Meiryo UI" panose="020B0604030504040204" pitchFamily="50" charset="-128"/>
              </a:rPr>
              <a:t>経済成長率も他の経済圏に比べて高い。</a:t>
            </a:r>
          </a:p>
        </p:txBody>
      </p:sp>
    </p:spTree>
    <p:extLst>
      <p:ext uri="{BB962C8B-B14F-4D97-AF65-F5344CB8AC3E}">
        <p14:creationId xmlns:p14="http://schemas.microsoft.com/office/powerpoint/2010/main" val="402985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767191554"/>
              </p:ext>
            </p:extLst>
          </p:nvPr>
        </p:nvGraphicFramePr>
        <p:xfrm>
          <a:off x="5227989" y="3649960"/>
          <a:ext cx="4231153" cy="315536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重慶市</a:t>
            </a: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の経済概況</a:t>
            </a:r>
          </a:p>
        </p:txBody>
      </p:sp>
      <p:sp>
        <p:nvSpPr>
          <p:cNvPr id="4" name="テキスト ボックス 3"/>
          <p:cNvSpPr txBox="1"/>
          <p:nvPr/>
        </p:nvSpPr>
        <p:spPr>
          <a:xfrm>
            <a:off x="104172" y="602031"/>
            <a:ext cx="9583838"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a:t>
            </a:r>
            <a:r>
              <a:rPr kumimoji="1" lang="en-US" altLang="ja-JP" sz="2000" dirty="0">
                <a:latin typeface="Meiryo UI" panose="020B0604030504040204" pitchFamily="50" charset="-128"/>
                <a:ea typeface="Meiryo UI" panose="020B0604030504040204" pitchFamily="50" charset="-128"/>
              </a:rPr>
              <a:t>GDP</a:t>
            </a:r>
            <a:r>
              <a:rPr kumimoji="1" lang="ja-JP" altLang="en-US" sz="2000" dirty="0">
                <a:latin typeface="Meiryo UI" panose="020B0604030504040204" pitchFamily="50" charset="-128"/>
                <a:ea typeface="Meiryo UI" panose="020B0604030504040204" pitchFamily="50" charset="-128"/>
              </a:rPr>
              <a:t>は</a:t>
            </a:r>
            <a:r>
              <a:rPr kumimoji="1" lang="ja-JP" altLang="en-US" sz="2000" b="1" dirty="0">
                <a:solidFill>
                  <a:srgbClr val="FF0000"/>
                </a:solidFill>
                <a:latin typeface="Meiryo UI" panose="020B0604030504040204" pitchFamily="50" charset="-128"/>
                <a:ea typeface="Meiryo UI" panose="020B0604030504040204" pitchFamily="50" charset="-128"/>
              </a:rPr>
              <a:t>３</a:t>
            </a:r>
            <a:r>
              <a:rPr kumimoji="1" lang="zh-TW" altLang="en-US" sz="2000" b="1" dirty="0">
                <a:solidFill>
                  <a:srgbClr val="FF0000"/>
                </a:solidFill>
                <a:latin typeface="Meiryo UI" panose="020B0604030504040204" pitchFamily="50" charset="-128"/>
                <a:ea typeface="Meiryo UI" panose="020B0604030504040204" pitchFamily="50" charset="-128"/>
              </a:rPr>
              <a:t>兆</a:t>
            </a:r>
            <a:r>
              <a:rPr kumimoji="1" lang="ja-JP" altLang="en-US" sz="2000" b="1" dirty="0">
                <a:solidFill>
                  <a:srgbClr val="FF0000"/>
                </a:solidFill>
                <a:latin typeface="Meiryo UI" panose="020B0604030504040204" pitchFamily="50" charset="-128"/>
                <a:ea typeface="Meiryo UI" panose="020B0604030504040204" pitchFamily="50" charset="-128"/>
              </a:rPr>
              <a:t>３７５７億</a:t>
            </a:r>
            <a:r>
              <a:rPr kumimoji="1" lang="zh-TW" altLang="en-US" sz="2000" b="1" dirty="0">
                <a:solidFill>
                  <a:srgbClr val="FF0000"/>
                </a:solidFill>
                <a:latin typeface="Meiryo UI" panose="020B0604030504040204" pitchFamily="50" charset="-128"/>
                <a:ea typeface="Meiryo UI" panose="020B0604030504040204" pitchFamily="50" charset="-128"/>
              </a:rPr>
              <a:t>元</a:t>
            </a:r>
            <a:r>
              <a:rPr kumimoji="1" lang="ja-JP" altLang="en-US" sz="2000" dirty="0">
                <a:latin typeface="Meiryo UI" panose="020B0604030504040204" pitchFamily="50" charset="-128"/>
                <a:ea typeface="Meiryo UI" panose="020B0604030504040204" pitchFamily="50" charset="-128"/>
              </a:rPr>
              <a:t>。内訳をみると、第一次産業が構成比</a:t>
            </a:r>
            <a:r>
              <a:rPr kumimoji="1" lang="ja-JP" altLang="en-US" sz="2000" b="1" dirty="0">
                <a:solidFill>
                  <a:srgbClr val="FF0000"/>
                </a:solidFill>
                <a:latin typeface="Meiryo UI" panose="020B0604030504040204" pitchFamily="50" charset="-128"/>
                <a:ea typeface="Meiryo UI" panose="020B0604030504040204" pitchFamily="50" charset="-128"/>
              </a:rPr>
              <a:t>６</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３％</a:t>
            </a:r>
            <a:r>
              <a:rPr kumimoji="1" lang="ja-JP" altLang="en-US" sz="2000" dirty="0">
                <a:latin typeface="Meiryo UI" panose="020B0604030504040204" pitchFamily="50" charset="-128"/>
                <a:ea typeface="Meiryo UI" panose="020B0604030504040204" pitchFamily="50" charset="-128"/>
              </a:rPr>
              <a:t>、第二次産業が同</a:t>
            </a:r>
            <a:r>
              <a:rPr kumimoji="1" lang="ja-JP" altLang="en-US" sz="2000" b="1" dirty="0">
                <a:solidFill>
                  <a:srgbClr val="FF0000"/>
                </a:solidFill>
                <a:latin typeface="Meiryo UI" panose="020B0604030504040204" pitchFamily="50" charset="-128"/>
                <a:ea typeface="Meiryo UI" panose="020B0604030504040204" pitchFamily="50" charset="-128"/>
              </a:rPr>
              <a:t>３４</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９％</a:t>
            </a:r>
            <a:r>
              <a:rPr kumimoji="1" lang="ja-JP" altLang="en-US" sz="2000" dirty="0">
                <a:latin typeface="Meiryo UI" panose="020B0604030504040204" pitchFamily="50" charset="-128"/>
                <a:ea typeface="Meiryo UI" panose="020B0604030504040204" pitchFamily="50" charset="-128"/>
              </a:rPr>
              <a:t>、第三次産業が同</a:t>
            </a:r>
            <a:r>
              <a:rPr kumimoji="1" lang="ja-JP" altLang="en-US" sz="2000" b="1" dirty="0">
                <a:solidFill>
                  <a:srgbClr val="FF0000"/>
                </a:solidFill>
                <a:latin typeface="Meiryo UI" panose="020B0604030504040204" pitchFamily="50" charset="-128"/>
                <a:ea typeface="Meiryo UI" panose="020B0604030504040204" pitchFamily="50" charset="-128"/>
              </a:rPr>
              <a:t>５８</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８％</a:t>
            </a:r>
            <a:r>
              <a:rPr kumimoji="1" lang="ja-JP" altLang="en-US" sz="2000" dirty="0">
                <a:solidFill>
                  <a:schemeClr val="tx1"/>
                </a:solidFill>
                <a:latin typeface="Meiryo UI" panose="020B0604030504040204" pitchFamily="50" charset="-128"/>
                <a:ea typeface="Meiryo UI" panose="020B0604030504040204" pitchFamily="50" charset="-128"/>
              </a:rPr>
              <a:t>であり、ここ最近は第三次産業の発展が著しい。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重慶市の経済成長率は、</a:t>
            </a:r>
            <a:r>
              <a:rPr kumimoji="1" lang="ja-JP" altLang="en-US" sz="2000" b="1" dirty="0">
                <a:solidFill>
                  <a:srgbClr val="FF0000"/>
                </a:solidFill>
                <a:latin typeface="Meiryo UI" panose="020B0604030504040204" pitchFamily="50" charset="-128"/>
                <a:ea typeface="Meiryo UI" panose="020B0604030504040204" pitchFamily="50" charset="-128"/>
              </a:rPr>
              <a:t>過去 </a:t>
            </a:r>
            <a:r>
              <a:rPr kumimoji="1" lang="en-US" altLang="ja-JP" sz="2000" b="1" dirty="0">
                <a:solidFill>
                  <a:srgbClr val="FF0000"/>
                </a:solidFill>
                <a:latin typeface="Meiryo UI" panose="020B0604030504040204" pitchFamily="50" charset="-128"/>
                <a:ea typeface="Meiryo UI" panose="020B0604030504040204" pitchFamily="50" charset="-128"/>
              </a:rPr>
              <a:t>10 </a:t>
            </a:r>
            <a:r>
              <a:rPr kumimoji="1" lang="ja-JP" altLang="en-US" sz="2000" b="1" dirty="0">
                <a:solidFill>
                  <a:srgbClr val="FF0000"/>
                </a:solidFill>
                <a:latin typeface="Meiryo UI" panose="020B0604030504040204" pitchFamily="50" charset="-128"/>
                <a:ea typeface="Meiryo UI" panose="020B0604030504040204" pitchFamily="50" charset="-128"/>
              </a:rPr>
              <a:t>年にわたりほぼ中国全体の成長率を上回っている</a:t>
            </a:r>
            <a:r>
              <a:rPr kumimoji="1" lang="ja-JP" altLang="en-US" sz="2000" dirty="0">
                <a:latin typeface="Meiryo UI" panose="020B0604030504040204" pitchFamily="50" charset="-128"/>
                <a:ea typeface="Meiryo UI" panose="020B0604030504040204" pitchFamily="50" charset="-128"/>
              </a:rPr>
              <a:t>が、成長率は徐々に減速しており、</a:t>
            </a:r>
            <a:r>
              <a:rPr kumimoji="1" lang="en-US" altLang="ja-JP" sz="2000" dirty="0">
                <a:latin typeface="Meiryo UI" panose="020B0604030504040204" pitchFamily="50" charset="-128"/>
                <a:ea typeface="Meiryo UI" panose="020B0604030504040204" pitchFamily="50" charset="-128"/>
              </a:rPr>
              <a:t>2018 </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2022 </a:t>
            </a:r>
            <a:r>
              <a:rPr kumimoji="1" lang="ja-JP" altLang="en-US" sz="2000" dirty="0">
                <a:latin typeface="Meiryo UI" panose="020B0604030504040204" pitchFamily="50" charset="-128"/>
                <a:ea typeface="Meiryo UI" panose="020B0604030504040204" pitchFamily="50" charset="-128"/>
              </a:rPr>
              <a:t>年の成長率は中国全体の成長率を</a:t>
            </a:r>
            <a:r>
              <a:rPr kumimoji="1" lang="ja-JP" altLang="en-US" sz="2000" dirty="0">
                <a:solidFill>
                  <a:schemeClr val="tx1"/>
                </a:solidFill>
                <a:latin typeface="Meiryo UI" panose="020B0604030504040204" pitchFamily="50" charset="-128"/>
                <a:ea typeface="Meiryo UI" panose="020B0604030504040204" pitchFamily="50" charset="-128"/>
              </a:rPr>
              <a:t>下回っている。</a:t>
            </a:r>
            <a:r>
              <a:rPr kumimoji="1" lang="ja-JP" altLang="en-US" sz="2000" b="1" dirty="0">
                <a:solidFill>
                  <a:srgbClr val="FF0000"/>
                </a:solidFill>
                <a:latin typeface="Meiryo UI" panose="020B0604030504040204" pitchFamily="50" charset="-128"/>
                <a:ea typeface="Meiryo UI" panose="020B0604030504040204" pitchFamily="50" charset="-128"/>
              </a:rPr>
              <a:t>２０２５年の成長率は中国全体の成長率を上回る</a:t>
            </a:r>
            <a:r>
              <a:rPr kumimoji="1" lang="en-US" altLang="ja-JP" sz="2000" b="1" dirty="0">
                <a:solidFill>
                  <a:srgbClr val="FF0000"/>
                </a:solidFill>
                <a:latin typeface="Meiryo UI" panose="020B0604030504040204" pitchFamily="50" charset="-128"/>
                <a:ea typeface="Meiryo UI" panose="020B0604030504040204" pitchFamily="50" charset="-128"/>
              </a:rPr>
              <a:t>5.</a:t>
            </a:r>
            <a:r>
              <a:rPr kumimoji="1" lang="ja-JP" altLang="en-US" sz="2000" b="1" dirty="0">
                <a:solidFill>
                  <a:srgbClr val="FF0000"/>
                </a:solidFill>
                <a:latin typeface="Meiryo UI" panose="020B0604030504040204" pitchFamily="50" charset="-128"/>
                <a:ea typeface="Meiryo UI" panose="020B0604030504040204" pitchFamily="50" charset="-128"/>
              </a:rPr>
              <a:t>３％</a:t>
            </a:r>
            <a:r>
              <a:rPr kumimoji="1" lang="ja-JP" altLang="en-US" sz="2000" b="1" dirty="0">
                <a:solidFill>
                  <a:schemeClr val="tx1"/>
                </a:solidFill>
                <a:latin typeface="Meiryo UI" panose="020B0604030504040204" pitchFamily="50" charset="-128"/>
                <a:ea typeface="Meiryo UI" panose="020B0604030504040204" pitchFamily="50" charset="-128"/>
              </a:rPr>
              <a:t>。</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２０２６年のＧＤＰ成長率目標は</a:t>
            </a:r>
            <a:r>
              <a:rPr kumimoji="1" lang="ja-JP" altLang="en-US" sz="2000" b="1" dirty="0">
                <a:solidFill>
                  <a:srgbClr val="FF0000"/>
                </a:solidFill>
                <a:latin typeface="Meiryo UI" panose="020B0604030504040204" pitchFamily="50" charset="-128"/>
                <a:ea typeface="Meiryo UI" panose="020B0604030504040204" pitchFamily="50" charset="-128"/>
              </a:rPr>
              <a:t>５％以上</a:t>
            </a:r>
            <a:r>
              <a:rPr kumimoji="1" lang="ja-JP" altLang="en-US" sz="2000"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69738" y="3251286"/>
            <a:ext cx="3693640"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重慶市と中国全体の経済成長率の推移</a:t>
            </a:r>
          </a:p>
        </p:txBody>
      </p:sp>
      <p:sp>
        <p:nvSpPr>
          <p:cNvPr id="10" name="正方形/長方形 9"/>
          <p:cNvSpPr/>
          <p:nvPr/>
        </p:nvSpPr>
        <p:spPr>
          <a:xfrm>
            <a:off x="5471262" y="3215318"/>
            <a:ext cx="4100803"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】GDP </a:t>
            </a:r>
            <a:r>
              <a:rPr lang="ja-JP" altLang="en-US" sz="1400" b="1" u="sng" dirty="0">
                <a:latin typeface="Meiryo UI" panose="020B0604030504040204" pitchFamily="50" charset="-128"/>
                <a:ea typeface="Meiryo UI" panose="020B0604030504040204" pitchFamily="50" charset="-128"/>
              </a:rPr>
              <a:t>における各産業割合の推移（重慶市）</a:t>
            </a:r>
          </a:p>
        </p:txBody>
      </p:sp>
      <p:sp>
        <p:nvSpPr>
          <p:cNvPr id="11" name="テキスト ボックス 10"/>
          <p:cNvSpPr txBox="1"/>
          <p:nvPr/>
        </p:nvSpPr>
        <p:spPr>
          <a:xfrm>
            <a:off x="4465570" y="5280805"/>
            <a:ext cx="704482"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5.3</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9000753" y="5663469"/>
            <a:ext cx="704482" cy="246221"/>
          </a:xfrm>
          <a:prstGeom prst="rect">
            <a:avLst/>
          </a:prstGeom>
          <a:noFill/>
        </p:spPr>
        <p:txBody>
          <a:bodyPr wrap="square" rtlCol="0">
            <a:spAutoFit/>
          </a:bodyPr>
          <a:lstStyle/>
          <a:p>
            <a:r>
              <a:rPr kumimoji="1" lang="en-US" altLang="ja-JP" sz="1000" b="1" dirty="0">
                <a:solidFill>
                  <a:srgbClr val="92D050"/>
                </a:solidFill>
                <a:latin typeface="Meiryo UI" panose="020B0604030504040204" pitchFamily="50" charset="-128"/>
                <a:ea typeface="Meiryo UI" panose="020B0604030504040204" pitchFamily="50" charset="-128"/>
              </a:rPr>
              <a:t>6.3</a:t>
            </a:r>
            <a:r>
              <a:rPr kumimoji="1" lang="ja-JP" altLang="en-US" sz="1000" b="1" dirty="0">
                <a:solidFill>
                  <a:srgbClr val="92D050"/>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8972069" y="4521618"/>
            <a:ext cx="704482"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34.9</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8958027" y="3586162"/>
            <a:ext cx="704482" cy="246221"/>
          </a:xfrm>
          <a:prstGeom prst="rect">
            <a:avLst/>
          </a:prstGeom>
          <a:noFill/>
        </p:spPr>
        <p:txBody>
          <a:bodyPr wrap="square" rtlCol="0">
            <a:spAutoFit/>
          </a:bodyPr>
          <a:lstStyle/>
          <a:p>
            <a:r>
              <a:rPr kumimoji="1" lang="en-US" altLang="ja-JP" sz="1000" b="1" dirty="0">
                <a:solidFill>
                  <a:srgbClr val="00B0F0"/>
                </a:solidFill>
                <a:latin typeface="Meiryo UI" panose="020B0604030504040204" pitchFamily="50" charset="-128"/>
                <a:ea typeface="Meiryo UI" panose="020B0604030504040204" pitchFamily="50" charset="-128"/>
              </a:rPr>
              <a:t>58.8</a:t>
            </a:r>
            <a:r>
              <a:rPr kumimoji="1" lang="ja-JP" altLang="en-US" sz="1000" b="1" dirty="0">
                <a:solidFill>
                  <a:srgbClr val="00B0F0"/>
                </a:solidFill>
                <a:latin typeface="Meiryo UI" panose="020B0604030504040204" pitchFamily="50" charset="-128"/>
                <a:ea typeface="Meiryo UI" panose="020B0604030504040204" pitchFamily="50" charset="-128"/>
              </a:rPr>
              <a:t>％</a:t>
            </a:r>
          </a:p>
        </p:txBody>
      </p:sp>
      <p:graphicFrame>
        <p:nvGraphicFramePr>
          <p:cNvPr id="7" name="グラフ 6">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084889835"/>
              </p:ext>
            </p:extLst>
          </p:nvPr>
        </p:nvGraphicFramePr>
        <p:xfrm>
          <a:off x="270676" y="3649960"/>
          <a:ext cx="4711220" cy="3155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538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270816830"/>
              </p:ext>
            </p:extLst>
          </p:nvPr>
        </p:nvGraphicFramePr>
        <p:xfrm>
          <a:off x="270293" y="5077756"/>
          <a:ext cx="4552951" cy="1788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861446768"/>
              </p:ext>
            </p:extLst>
          </p:nvPr>
        </p:nvGraphicFramePr>
        <p:xfrm>
          <a:off x="258991" y="3129452"/>
          <a:ext cx="4552950" cy="16107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表 21">
            <a:extLst>
              <a:ext uri="{FF2B5EF4-FFF2-40B4-BE49-F238E27FC236}">
                <a16:creationId xmlns:a16="http://schemas.microsoft.com/office/drawing/2014/main" id="{5900F483-07A6-CC4E-50E1-10B12CF068A0}"/>
              </a:ext>
            </a:extLst>
          </p:cNvPr>
          <p:cNvGraphicFramePr>
            <a:graphicFrameLocks noGrp="1"/>
          </p:cNvGraphicFramePr>
          <p:nvPr>
            <p:extLst>
              <p:ext uri="{D42A27DB-BD31-4B8C-83A1-F6EECF244321}">
                <p14:modId xmlns:p14="http://schemas.microsoft.com/office/powerpoint/2010/main" val="3927998511"/>
              </p:ext>
            </p:extLst>
          </p:nvPr>
        </p:nvGraphicFramePr>
        <p:xfrm>
          <a:off x="5450281" y="3417622"/>
          <a:ext cx="2102663" cy="3312000"/>
        </p:xfrm>
        <a:graphic>
          <a:graphicData uri="http://schemas.openxmlformats.org/drawingml/2006/table">
            <a:tbl>
              <a:tblPr/>
              <a:tblGrid>
                <a:gridCol w="417666">
                  <a:extLst>
                    <a:ext uri="{9D8B030D-6E8A-4147-A177-3AD203B41FA5}">
                      <a16:colId xmlns:a16="http://schemas.microsoft.com/office/drawing/2014/main" val="327148000"/>
                    </a:ext>
                  </a:extLst>
                </a:gridCol>
                <a:gridCol w="828089">
                  <a:extLst>
                    <a:ext uri="{9D8B030D-6E8A-4147-A177-3AD203B41FA5}">
                      <a16:colId xmlns:a16="http://schemas.microsoft.com/office/drawing/2014/main" val="3585055168"/>
                    </a:ext>
                  </a:extLst>
                </a:gridCol>
                <a:gridCol w="856908">
                  <a:extLst>
                    <a:ext uri="{9D8B030D-6E8A-4147-A177-3AD203B41FA5}">
                      <a16:colId xmlns:a16="http://schemas.microsoft.com/office/drawing/2014/main" val="905110115"/>
                    </a:ext>
                  </a:extLst>
                </a:gridCol>
              </a:tblGrid>
              <a:tr h="43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億元</a:t>
                      </a: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783266346"/>
                  </a:ext>
                </a:extLst>
              </a:tr>
              <a:tr h="288000">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784.87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790103"/>
                  </a:ext>
                </a:extLst>
              </a:tr>
              <a:tr h="288000">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575.25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406981"/>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546.01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773254"/>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韓国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539.65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934932"/>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ドイツ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419.99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37390"/>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397.70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946899"/>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256.99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815745"/>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マレーシア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233.03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821165"/>
                  </a:ext>
                </a:extLst>
              </a:tr>
              <a:tr h="288000">
                <a:tc>
                  <a:txBody>
                    <a:bodyPr/>
                    <a:lstStyle/>
                    <a:p>
                      <a:pPr algn="ctr" fontAlgn="b"/>
                      <a:r>
                        <a:rPr lang="en-US" altLang="ja-JP" sz="1000" b="0" i="0" u="none" strike="noStrike">
                          <a:solidFill>
                            <a:srgbClr val="FF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日本</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229.10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281391"/>
                  </a:ext>
                </a:extLst>
              </a:tr>
              <a:tr h="288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227.06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850803"/>
                  </a:ext>
                </a:extLst>
              </a:tr>
            </a:tbl>
          </a:graphicData>
        </a:graphic>
      </p:graphicFrame>
      <p:sp>
        <p:nvSpPr>
          <p:cNvPr id="2" name="テキスト ボックス 1"/>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重慶市</a:t>
            </a: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の対外貿易</a:t>
            </a:r>
          </a:p>
        </p:txBody>
      </p:sp>
      <p:sp>
        <p:nvSpPr>
          <p:cNvPr id="3" name="テキスト ボックス 2"/>
          <p:cNvSpPr txBox="1"/>
          <p:nvPr/>
        </p:nvSpPr>
        <p:spPr>
          <a:xfrm>
            <a:off x="161081" y="644884"/>
            <a:ext cx="9583838"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a:t>
            </a:r>
            <a:r>
              <a:rPr kumimoji="1" lang="ja-JP" altLang="en-US" sz="2000" b="1" dirty="0">
                <a:solidFill>
                  <a:srgbClr val="FF0000"/>
                </a:solidFill>
                <a:latin typeface="Meiryo UI" panose="020B0604030504040204" pitchFamily="50" charset="-128"/>
                <a:ea typeface="Meiryo UI" panose="020B0604030504040204" pitchFamily="50" charset="-128"/>
              </a:rPr>
              <a:t>の貿易総額は８００６億元</a:t>
            </a:r>
            <a:r>
              <a:rPr kumimoji="1" lang="ja-JP" altLang="en-US" sz="2000" dirty="0">
                <a:latin typeface="Meiryo UI" panose="020B0604030504040204" pitchFamily="50" charset="-128"/>
                <a:ea typeface="Meiryo UI" panose="020B0604030504040204" pitchFamily="50" charset="-128"/>
              </a:rPr>
              <a:t>（前年比１２％増）であり、うち</a:t>
            </a:r>
            <a:r>
              <a:rPr kumimoji="1" lang="ja-JP" altLang="en-US" sz="2000" b="1" dirty="0">
                <a:solidFill>
                  <a:srgbClr val="FF0000"/>
                </a:solidFill>
                <a:latin typeface="Meiryo UI" panose="020B0604030504040204" pitchFamily="50" charset="-128"/>
                <a:ea typeface="Meiryo UI" panose="020B0604030504040204" pitchFamily="50" charset="-128"/>
              </a:rPr>
              <a:t>輸出額は５５８７億元</a:t>
            </a:r>
            <a:r>
              <a:rPr kumimoji="1" lang="ja-JP" altLang="en-US" sz="2000" dirty="0">
                <a:latin typeface="Meiryo UI" panose="020B0604030504040204" pitchFamily="50" charset="-128"/>
                <a:ea typeface="Meiryo UI" panose="020B0604030504040204" pitchFamily="50" charset="-128"/>
              </a:rPr>
              <a:t>（同１０</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２％増）、</a:t>
            </a:r>
            <a:r>
              <a:rPr kumimoji="1" lang="ja-JP" altLang="en-US" sz="2000" b="1" dirty="0">
                <a:solidFill>
                  <a:srgbClr val="FF0000"/>
                </a:solidFill>
                <a:latin typeface="Meiryo UI" panose="020B0604030504040204" pitchFamily="50" charset="-128"/>
                <a:ea typeface="Meiryo UI" panose="020B0604030504040204" pitchFamily="50" charset="-128"/>
              </a:rPr>
              <a:t>輸入額は２４１９億元</a:t>
            </a:r>
            <a:r>
              <a:rPr kumimoji="1" lang="ja-JP" altLang="en-US" sz="2000" dirty="0">
                <a:latin typeface="Meiryo UI" panose="020B0604030504040204" pitchFamily="50" charset="-128"/>
                <a:ea typeface="Meiryo UI" panose="020B0604030504040204" pitchFamily="50" charset="-128"/>
              </a:rPr>
              <a:t>（同 １６</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４％増）。コロナ後に落ち込んだ貿易額が増加傾向にある。</a:t>
            </a:r>
            <a:endParaRPr kumimoji="1"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主要な貿易相手国・地域は、</a:t>
            </a:r>
            <a:r>
              <a:rPr kumimoji="1" lang="ja-JP" altLang="en-US" sz="2000" b="1" dirty="0">
                <a:solidFill>
                  <a:srgbClr val="FF0000"/>
                </a:solidFill>
                <a:latin typeface="Meiryo UI" panose="020B0604030504040204" pitchFamily="50" charset="-128"/>
                <a:ea typeface="Meiryo UI" panose="020B0604030504040204" pitchFamily="50" charset="-128"/>
              </a:rPr>
              <a:t>台湾、香港、アメリカ、韓国</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２０２５年の対日貿易は</a:t>
            </a:r>
            <a:r>
              <a:rPr kumimoji="1" lang="ja-JP" altLang="en-US" sz="2000" b="1" dirty="0">
                <a:solidFill>
                  <a:srgbClr val="FF0000"/>
                </a:solidFill>
                <a:latin typeface="Meiryo UI" panose="020B0604030504040204" pitchFamily="50" charset="-128"/>
                <a:ea typeface="Meiryo UI" panose="020B0604030504040204" pitchFamily="50" charset="-128"/>
              </a:rPr>
              <a:t>貿易総額が４８６億元</a:t>
            </a:r>
            <a:r>
              <a:rPr kumimoji="1" lang="ja-JP" altLang="en-US" sz="2000" dirty="0">
                <a:latin typeface="Meiryo UI" panose="020B0604030504040204" pitchFamily="50" charset="-128"/>
                <a:ea typeface="Meiryo UI" panose="020B0604030504040204" pitchFamily="50" charset="-128"/>
              </a:rPr>
              <a:t>。このうち</a:t>
            </a:r>
            <a:r>
              <a:rPr kumimoji="1" lang="ja-JP" altLang="en-US" sz="2000" b="1" dirty="0">
                <a:solidFill>
                  <a:srgbClr val="FF0000"/>
                </a:solidFill>
                <a:latin typeface="Meiryo UI" panose="020B0604030504040204" pitchFamily="50" charset="-128"/>
                <a:ea typeface="Meiryo UI" panose="020B0604030504040204" pitchFamily="50" charset="-128"/>
              </a:rPr>
              <a:t>輸出が２６９億元</a:t>
            </a:r>
            <a:r>
              <a:rPr kumimoji="1" lang="ja-JP" altLang="en-US" sz="2000" dirty="0">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輸入が２１７億元</a:t>
            </a:r>
            <a:r>
              <a:rPr kumimoji="1" lang="ja-JP" altLang="en-US" sz="2000" dirty="0">
                <a:latin typeface="Meiryo UI" panose="020B0604030504040204" pitchFamily="50" charset="-128"/>
                <a:ea typeface="Meiryo UI" panose="020B0604030504040204" pitchFamily="50" charset="-128"/>
              </a:rPr>
              <a:t>。</a:t>
            </a:r>
          </a:p>
        </p:txBody>
      </p:sp>
      <p:sp>
        <p:nvSpPr>
          <p:cNvPr id="4" name="正方形/長方形 3"/>
          <p:cNvSpPr/>
          <p:nvPr/>
        </p:nvSpPr>
        <p:spPr>
          <a:xfrm>
            <a:off x="1384182" y="2835792"/>
            <a:ext cx="2484976"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重慶市の対外貿易状況</a:t>
            </a:r>
          </a:p>
        </p:txBody>
      </p:sp>
      <p:sp>
        <p:nvSpPr>
          <p:cNvPr id="5" name="正方形/長方形 4"/>
          <p:cNvSpPr/>
          <p:nvPr/>
        </p:nvSpPr>
        <p:spPr>
          <a:xfrm>
            <a:off x="6255952" y="2835792"/>
            <a:ext cx="2593980"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主要な貿易相手国・地域</a:t>
            </a:r>
          </a:p>
        </p:txBody>
      </p:sp>
      <p:sp>
        <p:nvSpPr>
          <p:cNvPr id="9" name="正方形/長方形 8"/>
          <p:cNvSpPr/>
          <p:nvPr/>
        </p:nvSpPr>
        <p:spPr>
          <a:xfrm>
            <a:off x="5450279" y="6157207"/>
            <a:ext cx="2102663" cy="283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65660" y="3232234"/>
            <a:ext cx="539947" cy="230832"/>
          </a:xfrm>
          <a:prstGeom prst="rect">
            <a:avLst/>
          </a:prstGeom>
          <a:noFill/>
        </p:spPr>
        <p:txBody>
          <a:bodyPr wrap="square" rtlCol="0">
            <a:spAutoFit/>
          </a:bodyPr>
          <a:lstStyle/>
          <a:p>
            <a:r>
              <a:rPr kumimoji="1" lang="en-US" altLang="ja-JP" sz="900" b="1" dirty="0">
                <a:latin typeface="Meiryo UI" panose="020B0604030504040204" pitchFamily="50" charset="-128"/>
                <a:ea typeface="Meiryo UI" panose="020B0604030504040204" pitchFamily="50" charset="-128"/>
              </a:rPr>
              <a:t>8006</a:t>
            </a:r>
            <a:endParaRPr kumimoji="1" lang="ja-JP" altLang="en-US" sz="9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271994" y="3446542"/>
            <a:ext cx="539947" cy="230832"/>
          </a:xfrm>
          <a:prstGeom prst="rect">
            <a:avLst/>
          </a:prstGeom>
          <a:noFill/>
        </p:spPr>
        <p:txBody>
          <a:bodyPr wrap="square" rtlCol="0">
            <a:spAutoFit/>
          </a:bodyPr>
          <a:lstStyle/>
          <a:p>
            <a:r>
              <a:rPr kumimoji="1" lang="en-US" altLang="ja-JP" sz="900" b="1" dirty="0">
                <a:solidFill>
                  <a:srgbClr val="66FF66"/>
                </a:solidFill>
                <a:latin typeface="Meiryo UI" panose="020B0604030504040204" pitchFamily="50" charset="-128"/>
                <a:ea typeface="Meiryo UI" panose="020B0604030504040204" pitchFamily="50" charset="-128"/>
              </a:rPr>
              <a:t>5587</a:t>
            </a:r>
            <a:endParaRPr kumimoji="1" lang="ja-JP" altLang="en-US" sz="900" b="1" dirty="0">
              <a:solidFill>
                <a:srgbClr val="66FF66"/>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271892" y="3723113"/>
            <a:ext cx="562552" cy="230832"/>
          </a:xfrm>
          <a:prstGeom prst="rect">
            <a:avLst/>
          </a:prstGeom>
          <a:noFill/>
        </p:spPr>
        <p:txBody>
          <a:bodyPr wrap="square" rtlCol="0">
            <a:spAutoFit/>
          </a:bodyPr>
          <a:lstStyle/>
          <a:p>
            <a:r>
              <a:rPr kumimoji="1" lang="en-US" altLang="ja-JP" sz="900" b="1" dirty="0">
                <a:solidFill>
                  <a:srgbClr val="FF5050"/>
                </a:solidFill>
                <a:latin typeface="Meiryo UI" panose="020B0604030504040204" pitchFamily="50" charset="-128"/>
                <a:ea typeface="Meiryo UI" panose="020B0604030504040204" pitchFamily="50" charset="-128"/>
              </a:rPr>
              <a:t>2419</a:t>
            </a:r>
            <a:endParaRPr kumimoji="1" lang="ja-JP" altLang="en-US" sz="900" b="1" dirty="0">
              <a:solidFill>
                <a:srgbClr val="FF505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288117" y="5273984"/>
            <a:ext cx="465613"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229</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288118" y="5565872"/>
            <a:ext cx="465613" cy="246221"/>
          </a:xfrm>
          <a:prstGeom prst="rect">
            <a:avLst/>
          </a:prstGeom>
          <a:noFill/>
        </p:spPr>
        <p:txBody>
          <a:bodyPr wrap="square" rtlCol="0">
            <a:spAutoFit/>
          </a:bodyPr>
          <a:lstStyle/>
          <a:p>
            <a:r>
              <a:rPr kumimoji="1" lang="en-US" altLang="ja-JP" sz="1000" b="1" dirty="0">
                <a:solidFill>
                  <a:srgbClr val="66FF66"/>
                </a:solidFill>
                <a:latin typeface="Meiryo UI" panose="020B0604030504040204" pitchFamily="50" charset="-128"/>
                <a:ea typeface="Meiryo UI" panose="020B0604030504040204" pitchFamily="50" charset="-128"/>
              </a:rPr>
              <a:t>147</a:t>
            </a:r>
            <a:endParaRPr kumimoji="1" lang="ja-JP" altLang="en-US" sz="1000" b="1" dirty="0">
              <a:solidFill>
                <a:srgbClr val="66FF66"/>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402854" y="6034096"/>
            <a:ext cx="465613" cy="246221"/>
          </a:xfrm>
          <a:prstGeom prst="rect">
            <a:avLst/>
          </a:prstGeom>
          <a:noFill/>
        </p:spPr>
        <p:txBody>
          <a:bodyPr wrap="square" rtlCol="0">
            <a:spAutoFit/>
          </a:bodyPr>
          <a:lstStyle/>
          <a:p>
            <a:r>
              <a:rPr kumimoji="1" lang="en-US" altLang="ja-JP" sz="1000" b="1" dirty="0">
                <a:solidFill>
                  <a:srgbClr val="FF5050"/>
                </a:solidFill>
                <a:latin typeface="Meiryo UI" panose="020B0604030504040204" pitchFamily="50" charset="-128"/>
                <a:ea typeface="Meiryo UI" panose="020B0604030504040204" pitchFamily="50" charset="-128"/>
              </a:rPr>
              <a:t>82</a:t>
            </a:r>
            <a:endParaRPr kumimoji="1" lang="ja-JP" altLang="en-US" sz="1000" b="1" dirty="0">
              <a:solidFill>
                <a:srgbClr val="FF5050"/>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8C4E720D-4DA6-228F-7889-9CE8A09199D6}"/>
              </a:ext>
            </a:extLst>
          </p:cNvPr>
          <p:cNvGraphicFramePr>
            <a:graphicFrameLocks noGrp="1"/>
          </p:cNvGraphicFramePr>
          <p:nvPr>
            <p:extLst>
              <p:ext uri="{D42A27DB-BD31-4B8C-83A1-F6EECF244321}">
                <p14:modId xmlns:p14="http://schemas.microsoft.com/office/powerpoint/2010/main" val="3826564143"/>
              </p:ext>
            </p:extLst>
          </p:nvPr>
        </p:nvGraphicFramePr>
        <p:xfrm>
          <a:off x="7755218" y="3417622"/>
          <a:ext cx="2007417" cy="3312000"/>
        </p:xfrm>
        <a:graphic>
          <a:graphicData uri="http://schemas.openxmlformats.org/drawingml/2006/table">
            <a:tbl>
              <a:tblPr/>
              <a:tblGrid>
                <a:gridCol w="457200">
                  <a:extLst>
                    <a:ext uri="{9D8B030D-6E8A-4147-A177-3AD203B41FA5}">
                      <a16:colId xmlns:a16="http://schemas.microsoft.com/office/drawing/2014/main" val="2104141077"/>
                    </a:ext>
                  </a:extLst>
                </a:gridCol>
                <a:gridCol w="609600">
                  <a:extLst>
                    <a:ext uri="{9D8B030D-6E8A-4147-A177-3AD203B41FA5}">
                      <a16:colId xmlns:a16="http://schemas.microsoft.com/office/drawing/2014/main" val="1892947193"/>
                    </a:ext>
                  </a:extLst>
                </a:gridCol>
                <a:gridCol w="940617">
                  <a:extLst>
                    <a:ext uri="{9D8B030D-6E8A-4147-A177-3AD203B41FA5}">
                      <a16:colId xmlns:a16="http://schemas.microsoft.com/office/drawing/2014/main" val="2011024304"/>
                    </a:ext>
                  </a:extLst>
                </a:gridCol>
              </a:tblGrid>
              <a:tr h="432000">
                <a:tc>
                  <a:txBody>
                    <a:bodyPr/>
                    <a:lstStyle/>
                    <a:p>
                      <a:pPr algn="ctr" fontAlgn="ctr">
                        <a:buNone/>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buNone/>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億元</a:t>
                      </a: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3048553622"/>
                  </a:ext>
                </a:extLst>
              </a:tr>
              <a:tr h="288000">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2678485"/>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香港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5994753"/>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136768"/>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韓国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8600953"/>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520851"/>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ドイツ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563603"/>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タイ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126295"/>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274.0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9054265"/>
                  </a:ext>
                </a:extLst>
              </a:tr>
              <a:tr h="288000">
                <a:tc>
                  <a:txBody>
                    <a:bodyPr/>
                    <a:lstStyle/>
                    <a:p>
                      <a:pPr algn="ctr" fontAlgn="b">
                        <a:buNone/>
                      </a:pPr>
                      <a:r>
                        <a:rPr lang="en-US" altLang="ja-JP" sz="1050" b="0" i="0" u="none" strike="noStrike">
                          <a:solidFill>
                            <a:srgbClr val="FF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FF0000"/>
                          </a:solidFill>
                          <a:effectLst/>
                          <a:latin typeface="Meiryo UI" panose="020B0604030504040204" pitchFamily="50" charset="-128"/>
                          <a:ea typeface="Meiryo UI" panose="020B0604030504040204" pitchFamily="50" charset="-128"/>
                        </a:rPr>
                        <a:t>日本</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FF0000"/>
                          </a:solidFill>
                          <a:effectLst/>
                          <a:latin typeface="Meiryo UI" panose="020B0604030504040204" pitchFamily="50" charset="-128"/>
                          <a:ea typeface="Meiryo UI" panose="020B0604030504040204" pitchFamily="50" charset="-128"/>
                        </a:rPr>
                        <a:t>270.8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721717"/>
                  </a:ext>
                </a:extLst>
              </a:tr>
              <a:tr h="288000">
                <a:tc>
                  <a:txBody>
                    <a:bodyPr/>
                    <a:lstStyle/>
                    <a:p>
                      <a:pPr algn="ctr" fontAlgn="b">
                        <a:buNone/>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ロシア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551661"/>
                  </a:ext>
                </a:extLst>
              </a:tr>
            </a:tbl>
          </a:graphicData>
        </a:graphic>
      </p:graphicFrame>
      <p:sp>
        <p:nvSpPr>
          <p:cNvPr id="20" name="テキスト ボックス 19">
            <a:extLst>
              <a:ext uri="{FF2B5EF4-FFF2-40B4-BE49-F238E27FC236}">
                <a16:creationId xmlns:a16="http://schemas.microsoft.com/office/drawing/2014/main" id="{77789AC8-5C9E-BAD9-AC58-E927B4C62315}"/>
              </a:ext>
            </a:extLst>
          </p:cNvPr>
          <p:cNvSpPr txBox="1"/>
          <p:nvPr/>
        </p:nvSpPr>
        <p:spPr>
          <a:xfrm>
            <a:off x="5450280" y="3120165"/>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２０２４年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1B34EA2-4CCF-DC5B-0AA2-33B19F8E8269}"/>
              </a:ext>
            </a:extLst>
          </p:cNvPr>
          <p:cNvSpPr txBox="1"/>
          <p:nvPr/>
        </p:nvSpPr>
        <p:spPr>
          <a:xfrm>
            <a:off x="7642256" y="3133035"/>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２０２５年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2AAAE77B-E35D-9B53-F491-A164100EB854}"/>
              </a:ext>
            </a:extLst>
          </p:cNvPr>
          <p:cNvSpPr/>
          <p:nvPr/>
        </p:nvSpPr>
        <p:spPr>
          <a:xfrm>
            <a:off x="7755218" y="6148064"/>
            <a:ext cx="2007417" cy="292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CCAC7EA-7443-9C00-2482-ECFF0CE8AA14}"/>
              </a:ext>
            </a:extLst>
          </p:cNvPr>
          <p:cNvSpPr/>
          <p:nvPr/>
        </p:nvSpPr>
        <p:spPr>
          <a:xfrm>
            <a:off x="1290165" y="4879971"/>
            <a:ext cx="2975495"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日本と重慶間の貿易額の推移</a:t>
            </a:r>
          </a:p>
        </p:txBody>
      </p:sp>
    </p:spTree>
    <p:extLst>
      <p:ext uri="{BB962C8B-B14F-4D97-AF65-F5344CB8AC3E}">
        <p14:creationId xmlns:p14="http://schemas.microsoft.com/office/powerpoint/2010/main" val="19673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重慶市</a:t>
            </a: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の産業概況</a:t>
            </a:r>
          </a:p>
        </p:txBody>
      </p:sp>
      <p:sp>
        <p:nvSpPr>
          <p:cNvPr id="3" name="正方形/長方形 2"/>
          <p:cNvSpPr/>
          <p:nvPr/>
        </p:nvSpPr>
        <p:spPr>
          <a:xfrm>
            <a:off x="184297" y="609236"/>
            <a:ext cx="9618921" cy="140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spcAft>
                <a:spcPts val="600"/>
              </a:spcAft>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rPr>
              <a:t>重慶市は</a:t>
            </a:r>
            <a:r>
              <a:rPr lang="ja-JP" altLang="en-US" sz="2000" b="1" dirty="0">
                <a:solidFill>
                  <a:srgbClr val="FF0000"/>
                </a:solidFill>
                <a:latin typeface="Meiryo UI" panose="020B0604030504040204" pitchFamily="50" charset="-128"/>
                <a:ea typeface="Meiryo UI" panose="020B0604030504040204" pitchFamily="50" charset="-128"/>
              </a:rPr>
              <a:t>伝統的な工業都市</a:t>
            </a:r>
            <a:r>
              <a:rPr lang="ja-JP" altLang="en-US" sz="2000" dirty="0">
                <a:latin typeface="Meiryo UI" panose="020B0604030504040204" pitchFamily="50" charset="-128"/>
                <a:ea typeface="Meiryo UI" panose="020B0604030504040204" pitchFamily="50" charset="-128"/>
              </a:rPr>
              <a:t>。主要な産業は、</a:t>
            </a:r>
            <a:r>
              <a:rPr lang="ja-JP" altLang="en-US" sz="2000" b="1" dirty="0">
                <a:solidFill>
                  <a:srgbClr val="FF0000"/>
                </a:solidFill>
                <a:latin typeface="Meiryo UI" panose="020B0604030504040204" pitchFamily="50" charset="-128"/>
                <a:ea typeface="Meiryo UI" panose="020B0604030504040204" pitchFamily="50" charset="-128"/>
              </a:rPr>
              <a:t>輸送機器（四輪や二輪）</a:t>
            </a: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情報通信機器（</a:t>
            </a:r>
            <a:r>
              <a:rPr lang="en-US" altLang="ja-JP" sz="2000" b="1" dirty="0">
                <a:solidFill>
                  <a:srgbClr val="FF0000"/>
                </a:solidFill>
                <a:latin typeface="Meiryo UI" panose="020B0604030504040204" pitchFamily="50" charset="-128"/>
                <a:ea typeface="Meiryo UI" panose="020B0604030504040204" pitchFamily="50" charset="-128"/>
              </a:rPr>
              <a:t>PC</a:t>
            </a:r>
            <a:r>
              <a:rPr lang="ja-JP" altLang="en-US" sz="2000" b="1" dirty="0">
                <a:solidFill>
                  <a:srgbClr val="FF0000"/>
                </a:solidFill>
                <a:latin typeface="Meiryo UI" panose="020B0604030504040204" pitchFamily="50" charset="-128"/>
                <a:ea typeface="Meiryo UI" panose="020B0604030504040204" pitchFamily="50" charset="-128"/>
              </a:rPr>
              <a:t>やスマートフォン）</a:t>
            </a:r>
            <a:r>
              <a:rPr lang="ja-JP" altLang="en-US" sz="2000" dirty="0">
                <a:latin typeface="Meiryo UI" panose="020B0604030504040204" pitchFamily="50" charset="-128"/>
                <a:ea typeface="Meiryo UI" panose="020B0604030504040204" pitchFamily="50" charset="-128"/>
              </a:rPr>
              <a:t>など。</a:t>
            </a:r>
            <a:endParaRPr lang="en-US" altLang="ja-JP" sz="2000" dirty="0">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rPr>
              <a:t>現在、重慶市政府は製造業の</a:t>
            </a:r>
            <a:r>
              <a:rPr lang="ja-JP" altLang="en-US" sz="2000" b="1" dirty="0">
                <a:solidFill>
                  <a:srgbClr val="FF0000"/>
                </a:solidFill>
                <a:latin typeface="Meiryo UI" panose="020B0604030504040204" pitchFamily="50" charset="-128"/>
                <a:ea typeface="Meiryo UI" panose="020B0604030504040204" pitchFamily="50" charset="-128"/>
              </a:rPr>
              <a:t>スマート化やＤＸ化</a:t>
            </a:r>
            <a:r>
              <a:rPr lang="ja-JP" altLang="en-US" sz="2000" dirty="0">
                <a:latin typeface="Meiryo UI" panose="020B0604030504040204" pitchFamily="50" charset="-128"/>
                <a:ea typeface="Meiryo UI" panose="020B0604030504040204" pitchFamily="50" charset="-128"/>
              </a:rPr>
              <a:t>、新産業育成を進めており、２０２３年に製造業クラスターをアップグレードする</a:t>
            </a:r>
            <a:r>
              <a:rPr lang="ja-JP" altLang="en-US" sz="2000" b="1" dirty="0">
                <a:solidFill>
                  <a:srgbClr val="FF0000"/>
                </a:solidFill>
                <a:latin typeface="Meiryo UI" panose="020B0604030504040204" pitchFamily="50" charset="-128"/>
                <a:ea typeface="Meiryo UI" panose="020B0604030504040204" pitchFamily="50" charset="-128"/>
              </a:rPr>
              <a:t>「３３６１８」</a:t>
            </a:r>
            <a:r>
              <a:rPr lang="ja-JP" altLang="en-US" sz="2000" dirty="0">
                <a:latin typeface="Meiryo UI" panose="020B0604030504040204" pitchFamily="50" charset="-128"/>
                <a:ea typeface="Meiryo UI" panose="020B0604030504040204" pitchFamily="50" charset="-128"/>
              </a:rPr>
              <a:t>政策を発表。</a:t>
            </a:r>
            <a:endParaRPr lang="en-US" altLang="ja-JP" sz="2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DF72A80C-912B-49B7-F0C1-D6439EEA14EE}"/>
              </a:ext>
            </a:extLst>
          </p:cNvPr>
          <p:cNvSpPr txBox="1"/>
          <p:nvPr/>
        </p:nvSpPr>
        <p:spPr>
          <a:xfrm>
            <a:off x="325465" y="2445805"/>
            <a:ext cx="4589556" cy="1169551"/>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重慶市は「中国のデトロイト」と呼ばれる自動車の街。長安福特汽車（フォードの合弁会社）、上汽通用五菱（</a:t>
            </a:r>
            <a:r>
              <a:rPr lang="en-US" altLang="ja-JP" sz="1400" dirty="0">
                <a:latin typeface="Meiryo UI" panose="020B0604030504040204" pitchFamily="50" charset="-128"/>
                <a:ea typeface="Meiryo UI" panose="020B0604030504040204" pitchFamily="50" charset="-128"/>
              </a:rPr>
              <a:t>GM</a:t>
            </a:r>
            <a:r>
              <a:rPr lang="ja-JP" altLang="en-US" sz="1400" dirty="0">
                <a:latin typeface="Meiryo UI" panose="020B0604030504040204" pitchFamily="50" charset="-128"/>
                <a:ea typeface="Meiryo UI" panose="020B0604030504040204" pitchFamily="50" charset="-128"/>
              </a:rPr>
              <a:t>の合弁会社）、慶鈴汽車（いすゞの合弁会社）のほか、長安汽車、東風小康汽車、斯威汽車、力帆汽車などの国産メーカーも軒を連ねる。</a:t>
            </a:r>
          </a:p>
        </p:txBody>
      </p:sp>
      <p:sp>
        <p:nvSpPr>
          <p:cNvPr id="27" name="正方形/長方形 26">
            <a:extLst>
              <a:ext uri="{FF2B5EF4-FFF2-40B4-BE49-F238E27FC236}">
                <a16:creationId xmlns:a16="http://schemas.microsoft.com/office/drawing/2014/main" id="{7899DDFD-14C8-9478-6AB2-D8C361B42160}"/>
              </a:ext>
            </a:extLst>
          </p:cNvPr>
          <p:cNvSpPr/>
          <p:nvPr/>
        </p:nvSpPr>
        <p:spPr>
          <a:xfrm>
            <a:off x="325465" y="2138028"/>
            <a:ext cx="4172937"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重慶市における自動車生産台数の推移</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万台</a:t>
            </a:r>
            <a:r>
              <a:rPr lang="en-US" altLang="ja-JP" sz="1400" b="1" u="sng" dirty="0">
                <a:latin typeface="Meiryo UI" panose="020B0604030504040204" pitchFamily="50" charset="-128"/>
                <a:ea typeface="Meiryo UI" panose="020B0604030504040204" pitchFamily="50" charset="-128"/>
              </a:rPr>
              <a:t>)</a:t>
            </a:r>
            <a:endParaRPr lang="ja-JP" altLang="en-US" sz="1400" b="1" u="sng" dirty="0">
              <a:latin typeface="Meiryo UI" panose="020B0604030504040204" pitchFamily="50" charset="-128"/>
              <a:ea typeface="Meiryo UI" panose="020B0604030504040204" pitchFamily="50" charset="-128"/>
            </a:endParaRPr>
          </a:p>
        </p:txBody>
      </p:sp>
      <p:graphicFrame>
        <p:nvGraphicFramePr>
          <p:cNvPr id="28" name="グラフ 27">
            <a:extLst>
              <a:ext uri="{FF2B5EF4-FFF2-40B4-BE49-F238E27FC236}">
                <a16:creationId xmlns:a16="http://schemas.microsoft.com/office/drawing/2014/main" id="{F44F141C-5C39-997A-70E8-1B982ACB4BF3}"/>
              </a:ext>
            </a:extLst>
          </p:cNvPr>
          <p:cNvGraphicFramePr>
            <a:graphicFrameLocks/>
          </p:cNvGraphicFramePr>
          <p:nvPr/>
        </p:nvGraphicFramePr>
        <p:xfrm>
          <a:off x="325465" y="3923133"/>
          <a:ext cx="4589556" cy="2806592"/>
        </p:xfrm>
        <a:graphic>
          <a:graphicData uri="http://schemas.openxmlformats.org/drawingml/2006/chart">
            <c:chart xmlns:c="http://schemas.openxmlformats.org/drawingml/2006/chart" xmlns:r="http://schemas.openxmlformats.org/officeDocument/2006/relationships" r:id="rId2"/>
          </a:graphicData>
        </a:graphic>
      </p:graphicFrame>
      <p:sp>
        <p:nvSpPr>
          <p:cNvPr id="29" name="テキスト ボックス 28">
            <a:extLst>
              <a:ext uri="{FF2B5EF4-FFF2-40B4-BE49-F238E27FC236}">
                <a16:creationId xmlns:a16="http://schemas.microsoft.com/office/drawing/2014/main" id="{75CDB359-B9F3-5E7B-A1BC-D2AD976F01EB}"/>
              </a:ext>
            </a:extLst>
          </p:cNvPr>
          <p:cNvSpPr txBox="1"/>
          <p:nvPr/>
        </p:nvSpPr>
        <p:spPr>
          <a:xfrm>
            <a:off x="5247946" y="2138028"/>
            <a:ext cx="4424737" cy="307777"/>
          </a:xfrm>
          <a:prstGeom prst="rect">
            <a:avLst/>
          </a:prstGeom>
          <a:noFill/>
        </p:spPr>
        <p:txBody>
          <a:bodyPr wrap="square" rtlCol="0">
            <a:spAutoFit/>
          </a:bodyPr>
          <a:lstStyle/>
          <a:p>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参考</a:t>
            </a: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重慶市のノート</a:t>
            </a:r>
            <a:r>
              <a:rPr kumimoji="1" lang="en-US" altLang="ja-JP" sz="1400" b="1" u="sng" dirty="0">
                <a:latin typeface="Meiryo UI" panose="020B0604030504040204" pitchFamily="50" charset="-128"/>
                <a:ea typeface="Meiryo UI" panose="020B0604030504040204" pitchFamily="50" charset="-128"/>
              </a:rPr>
              <a:t>PC</a:t>
            </a:r>
            <a:r>
              <a:rPr kumimoji="1" lang="ja-JP" altLang="en-US" sz="1400" b="1" u="sng" dirty="0">
                <a:latin typeface="Meiryo UI" panose="020B0604030504040204" pitchFamily="50" charset="-128"/>
                <a:ea typeface="Meiryo UI" panose="020B0604030504040204" pitchFamily="50" charset="-128"/>
              </a:rPr>
              <a:t>生産台数の推移（万台）</a:t>
            </a:r>
          </a:p>
        </p:txBody>
      </p:sp>
      <p:sp>
        <p:nvSpPr>
          <p:cNvPr id="31" name="テキスト ボックス 30">
            <a:extLst>
              <a:ext uri="{FF2B5EF4-FFF2-40B4-BE49-F238E27FC236}">
                <a16:creationId xmlns:a16="http://schemas.microsoft.com/office/drawing/2014/main" id="{0CE95038-D7DE-13A9-7C88-5757B7729757}"/>
              </a:ext>
            </a:extLst>
          </p:cNvPr>
          <p:cNvSpPr txBox="1"/>
          <p:nvPr/>
        </p:nvSpPr>
        <p:spPr>
          <a:xfrm>
            <a:off x="5340095" y="2423212"/>
            <a:ext cx="4240440"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重慶におけるノートＰＣ生産は世界シェアの約３割にも上り、ノートＰＣの輸出額は同市輸出総額の約４０％を占める。</a:t>
            </a:r>
          </a:p>
        </p:txBody>
      </p:sp>
      <p:graphicFrame>
        <p:nvGraphicFramePr>
          <p:cNvPr id="32" name="グラフ 31">
            <a:extLst>
              <a:ext uri="{FF2B5EF4-FFF2-40B4-BE49-F238E27FC236}">
                <a16:creationId xmlns:a16="http://schemas.microsoft.com/office/drawing/2014/main" id="{953EE2E1-EA6E-2D09-7824-5805DE2B3ACA}"/>
              </a:ext>
            </a:extLst>
          </p:cNvPr>
          <p:cNvGraphicFramePr/>
          <p:nvPr/>
        </p:nvGraphicFramePr>
        <p:xfrm>
          <a:off x="5296966" y="3274828"/>
          <a:ext cx="4424737" cy="3407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664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584843338"/>
              </p:ext>
            </p:extLst>
          </p:nvPr>
        </p:nvGraphicFramePr>
        <p:xfrm>
          <a:off x="5344633" y="3118462"/>
          <a:ext cx="4258316" cy="37441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981353283"/>
              </p:ext>
            </p:extLst>
          </p:nvPr>
        </p:nvGraphicFramePr>
        <p:xfrm>
          <a:off x="412396" y="3154797"/>
          <a:ext cx="4551237" cy="3707814"/>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四川省の経済概況</a:t>
            </a:r>
          </a:p>
        </p:txBody>
      </p:sp>
      <p:sp>
        <p:nvSpPr>
          <p:cNvPr id="4" name="テキスト ボックス 3"/>
          <p:cNvSpPr txBox="1"/>
          <p:nvPr/>
        </p:nvSpPr>
        <p:spPr>
          <a:xfrm>
            <a:off x="161081" y="616503"/>
            <a:ext cx="9583838"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四川省の</a:t>
            </a:r>
            <a:r>
              <a:rPr kumimoji="1" lang="en-US" altLang="ja-JP" sz="2000" dirty="0">
                <a:latin typeface="Meiryo UI" panose="020B0604030504040204" pitchFamily="50" charset="-128"/>
                <a:ea typeface="Meiryo UI" panose="020B0604030504040204" pitchFamily="50" charset="-128"/>
              </a:rPr>
              <a:t>GDP</a:t>
            </a:r>
            <a:r>
              <a:rPr kumimoji="1" lang="ja-JP" altLang="en-US" sz="2000" dirty="0">
                <a:latin typeface="Meiryo UI" panose="020B0604030504040204" pitchFamily="50" charset="-128"/>
                <a:ea typeface="Meiryo UI" panose="020B0604030504040204" pitchFamily="50" charset="-128"/>
              </a:rPr>
              <a:t>は２０２５年時点で</a:t>
            </a:r>
            <a:r>
              <a:rPr kumimoji="1" lang="ja-JP" altLang="en-US" sz="2000" b="1" dirty="0">
                <a:solidFill>
                  <a:srgbClr val="FF0000"/>
                </a:solidFill>
                <a:latin typeface="Meiryo UI" panose="020B0604030504040204" pitchFamily="50" charset="-128"/>
                <a:ea typeface="Meiryo UI" panose="020B0604030504040204" pitchFamily="50" charset="-128"/>
              </a:rPr>
              <a:t>６</a:t>
            </a:r>
            <a:r>
              <a:rPr kumimoji="1" lang="zh-TW" altLang="en-US" sz="2000" b="1" dirty="0">
                <a:solidFill>
                  <a:srgbClr val="FF0000"/>
                </a:solidFill>
                <a:latin typeface="Meiryo UI" panose="020B0604030504040204" pitchFamily="50" charset="-128"/>
                <a:ea typeface="Meiryo UI" panose="020B0604030504040204" pitchFamily="50" charset="-128"/>
              </a:rPr>
              <a:t>兆</a:t>
            </a:r>
            <a:r>
              <a:rPr kumimoji="1" lang="ja-JP" altLang="en-US" sz="2000" b="1" dirty="0">
                <a:solidFill>
                  <a:srgbClr val="FF0000"/>
                </a:solidFill>
                <a:latin typeface="Meiryo UI" panose="020B0604030504040204" pitchFamily="50" charset="-128"/>
                <a:ea typeface="Meiryo UI" panose="020B0604030504040204" pitchFamily="50" charset="-128"/>
              </a:rPr>
              <a:t>７６６５億</a:t>
            </a:r>
            <a:r>
              <a:rPr kumimoji="1" lang="zh-TW" altLang="en-US" sz="2000" b="1" dirty="0">
                <a:solidFill>
                  <a:srgbClr val="FF0000"/>
                </a:solidFill>
                <a:latin typeface="Meiryo UI" panose="020B0604030504040204" pitchFamily="50" charset="-128"/>
                <a:ea typeface="Meiryo UI" panose="020B0604030504040204" pitchFamily="50" charset="-128"/>
              </a:rPr>
              <a:t>元</a:t>
            </a:r>
            <a:r>
              <a:rPr kumimoji="1" lang="ja-JP" altLang="en-US" sz="2000" dirty="0">
                <a:latin typeface="Meiryo UI" panose="020B0604030504040204" pitchFamily="50" charset="-128"/>
                <a:ea typeface="Meiryo UI" panose="020B0604030504040204" pitchFamily="50" charset="-128"/>
              </a:rPr>
              <a:t>。内訳をみると、第一次産業が構成比８</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５％、第二次産業が同３４</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４％、第三次産業が５７</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１％。</a:t>
            </a:r>
            <a:endParaRPr kumimoji="1"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四川省の経済成長率は、</a:t>
            </a:r>
            <a:r>
              <a:rPr kumimoji="1" lang="ja-JP" altLang="en-US" sz="2000" b="1" dirty="0">
                <a:solidFill>
                  <a:srgbClr val="FF0000"/>
                </a:solidFill>
                <a:latin typeface="Meiryo UI" panose="020B0604030504040204" pitchFamily="50" charset="-128"/>
                <a:ea typeface="Meiryo UI" panose="020B0604030504040204" pitchFamily="50" charset="-128"/>
              </a:rPr>
              <a:t>中国全体の成長率を概ね上回る水準で推移</a:t>
            </a:r>
            <a:r>
              <a:rPr kumimoji="1" lang="ja-JP" altLang="en-US" sz="2000" dirty="0">
                <a:latin typeface="Meiryo UI" panose="020B0604030504040204" pitchFamily="50" charset="-128"/>
                <a:ea typeface="Meiryo UI" panose="020B0604030504040204" pitchFamily="50" charset="-128"/>
              </a:rPr>
              <a:t>しており、特に２００９年以降は中国全体の成長率を大きく上回っている。</a:t>
            </a:r>
            <a:r>
              <a:rPr kumimoji="1" lang="ja-JP" altLang="en-US" sz="2000" b="1" dirty="0">
                <a:solidFill>
                  <a:srgbClr val="FF0000"/>
                </a:solidFill>
                <a:latin typeface="Meiryo UI" panose="020B0604030504040204" pitchFamily="50" charset="-128"/>
                <a:ea typeface="Meiryo UI" panose="020B0604030504040204" pitchFamily="50" charset="-128"/>
              </a:rPr>
              <a:t>２０２５年の成長率は中国全体の成長率を上回る５</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５％</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２０２６年のＧＤＰ成長率目標は</a:t>
            </a:r>
            <a:r>
              <a:rPr kumimoji="1" lang="ja-JP" altLang="en-US" sz="2000" b="1" dirty="0">
                <a:solidFill>
                  <a:srgbClr val="FF0000"/>
                </a:solidFill>
                <a:latin typeface="Meiryo UI" panose="020B0604030504040204" pitchFamily="50" charset="-128"/>
                <a:ea typeface="Meiryo UI" panose="020B0604030504040204" pitchFamily="50" charset="-128"/>
              </a:rPr>
              <a:t>５</a:t>
            </a:r>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５％前後</a:t>
            </a:r>
            <a:r>
              <a:rPr kumimoji="1" lang="ja-JP" altLang="en-US" sz="2000" dirty="0">
                <a:latin typeface="Meiryo UI" panose="020B0604030504040204" pitchFamily="50" charset="-128"/>
                <a:ea typeface="Meiryo UI" panose="020B0604030504040204" pitchFamily="50" charset="-128"/>
              </a:rPr>
              <a:t>。</a:t>
            </a:r>
          </a:p>
        </p:txBody>
      </p:sp>
      <p:sp>
        <p:nvSpPr>
          <p:cNvPr id="5" name="正方形/長方形 4"/>
          <p:cNvSpPr/>
          <p:nvPr/>
        </p:nvSpPr>
        <p:spPr>
          <a:xfrm>
            <a:off x="867728" y="2799007"/>
            <a:ext cx="3693640"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四川省と中国全体の経済成長率の推移</a:t>
            </a:r>
          </a:p>
        </p:txBody>
      </p:sp>
      <p:sp>
        <p:nvSpPr>
          <p:cNvPr id="10" name="正方形/長方形 9"/>
          <p:cNvSpPr/>
          <p:nvPr/>
        </p:nvSpPr>
        <p:spPr>
          <a:xfrm>
            <a:off x="5508558" y="2770668"/>
            <a:ext cx="4094391"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】GRP </a:t>
            </a:r>
            <a:r>
              <a:rPr lang="ja-JP" altLang="en-US" sz="1400" b="1" u="sng" dirty="0">
                <a:latin typeface="Meiryo UI" panose="020B0604030504040204" pitchFamily="50" charset="-128"/>
                <a:ea typeface="Meiryo UI" panose="020B0604030504040204" pitchFamily="50" charset="-128"/>
              </a:rPr>
              <a:t>における各産業割合の推移（四川省）</a:t>
            </a:r>
          </a:p>
        </p:txBody>
      </p:sp>
      <p:sp>
        <p:nvSpPr>
          <p:cNvPr id="13" name="テキスト ボックス 12"/>
          <p:cNvSpPr txBox="1"/>
          <p:nvPr/>
        </p:nvSpPr>
        <p:spPr>
          <a:xfrm>
            <a:off x="4467954" y="4948004"/>
            <a:ext cx="566664"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5.5</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9130004" y="5563926"/>
            <a:ext cx="614915" cy="246221"/>
          </a:xfrm>
          <a:prstGeom prst="rect">
            <a:avLst/>
          </a:prstGeom>
          <a:noFill/>
        </p:spPr>
        <p:txBody>
          <a:bodyPr wrap="square" rtlCol="0">
            <a:spAutoFit/>
          </a:bodyPr>
          <a:lstStyle/>
          <a:p>
            <a:r>
              <a:rPr kumimoji="1" lang="en-US" altLang="ja-JP" sz="1000" b="1" dirty="0">
                <a:solidFill>
                  <a:srgbClr val="92D050"/>
                </a:solidFill>
                <a:latin typeface="Meiryo UI" panose="020B0604030504040204" pitchFamily="50" charset="-128"/>
                <a:ea typeface="Meiryo UI" panose="020B0604030504040204" pitchFamily="50" charset="-128"/>
              </a:rPr>
              <a:t>8.5</a:t>
            </a:r>
            <a:r>
              <a:rPr kumimoji="1" lang="ja-JP" altLang="en-US" sz="1000" b="1" dirty="0">
                <a:solidFill>
                  <a:srgbClr val="92D050"/>
                </a:solidFill>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9070036" y="4265242"/>
            <a:ext cx="614915" cy="246221"/>
          </a:xfrm>
          <a:prstGeom prst="rect">
            <a:avLst/>
          </a:prstGeom>
          <a:noFill/>
        </p:spPr>
        <p:txBody>
          <a:bodyPr wrap="square" rtlCol="0">
            <a:spAutoFit/>
          </a:bodyPr>
          <a:lstStyle/>
          <a:p>
            <a:r>
              <a:rPr kumimoji="1" lang="en-US" altLang="ja-JP" sz="1000" b="1" dirty="0">
                <a:solidFill>
                  <a:srgbClr val="FF0000"/>
                </a:solidFill>
                <a:latin typeface="Meiryo UI" panose="020B0604030504040204" pitchFamily="50" charset="-128"/>
                <a:ea typeface="Meiryo UI" panose="020B0604030504040204" pitchFamily="50" charset="-128"/>
              </a:rPr>
              <a:t>34.4</a:t>
            </a:r>
            <a:r>
              <a:rPr kumimoji="1" lang="ja-JP" altLang="en-US" sz="1000" b="1" dirty="0">
                <a:solidFill>
                  <a:srgbClr val="FF0000"/>
                </a:solidFill>
                <a:latin typeface="Meiryo UI" panose="020B0604030504040204" pitchFamily="50" charset="-128"/>
                <a:ea typeface="Meiryo UI" panose="020B0604030504040204" pitchFamily="50" charset="-128"/>
              </a:rPr>
              <a:t>％</a:t>
            </a:r>
          </a:p>
        </p:txBody>
      </p:sp>
      <p:sp>
        <p:nvSpPr>
          <p:cNvPr id="14" name="テキスト ボックス 13"/>
          <p:cNvSpPr txBox="1"/>
          <p:nvPr/>
        </p:nvSpPr>
        <p:spPr>
          <a:xfrm>
            <a:off x="9070036" y="3154797"/>
            <a:ext cx="614915" cy="246221"/>
          </a:xfrm>
          <a:prstGeom prst="rect">
            <a:avLst/>
          </a:prstGeom>
          <a:noFill/>
        </p:spPr>
        <p:txBody>
          <a:bodyPr wrap="square" rtlCol="0">
            <a:spAutoFit/>
          </a:bodyPr>
          <a:lstStyle/>
          <a:p>
            <a:r>
              <a:rPr kumimoji="1" lang="en-US" altLang="ja-JP" sz="1000" b="1" dirty="0">
                <a:solidFill>
                  <a:srgbClr val="00B0F0"/>
                </a:solidFill>
                <a:latin typeface="Meiryo UI" panose="020B0604030504040204" pitchFamily="50" charset="-128"/>
                <a:ea typeface="Meiryo UI" panose="020B0604030504040204" pitchFamily="50" charset="-128"/>
              </a:rPr>
              <a:t>57.1</a:t>
            </a:r>
            <a:r>
              <a:rPr kumimoji="1" lang="ja-JP" altLang="en-US" sz="1000" b="1" dirty="0">
                <a:solidFill>
                  <a:srgbClr val="00B0F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52592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884124102"/>
              </p:ext>
            </p:extLst>
          </p:nvPr>
        </p:nvGraphicFramePr>
        <p:xfrm>
          <a:off x="301431" y="5318485"/>
          <a:ext cx="4326025" cy="160786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0" y="922154"/>
            <a:ext cx="11172160" cy="646331"/>
          </a:xfrm>
          <a:prstGeom prst="rect">
            <a:avLst/>
          </a:prstGeom>
        </p:spPr>
        <p:txBody>
          <a:bodyPr wrap="square">
            <a:spAutoFit/>
          </a:bodyPr>
          <a:lstStyle/>
          <a:p>
            <a:endParaRPr lang="ja-JP" altLang="en-US" dirty="0"/>
          </a:p>
          <a:p>
            <a:endParaRPr lang="ja-JP" altLang="en-US" dirty="0"/>
          </a:p>
        </p:txBody>
      </p:sp>
      <p:sp>
        <p:nvSpPr>
          <p:cNvPr id="3" name="テキスト ボックス 2"/>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四川省の対外貿易</a:t>
            </a:r>
          </a:p>
        </p:txBody>
      </p:sp>
      <p:sp>
        <p:nvSpPr>
          <p:cNvPr id="4" name="テキスト ボックス 3"/>
          <p:cNvSpPr txBox="1"/>
          <p:nvPr/>
        </p:nvSpPr>
        <p:spPr>
          <a:xfrm>
            <a:off x="161081" y="619007"/>
            <a:ext cx="9583838"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２０２５年の</a:t>
            </a:r>
            <a:r>
              <a:rPr kumimoji="1" lang="ja-JP" altLang="en-US" sz="2000" b="1" dirty="0">
                <a:solidFill>
                  <a:srgbClr val="FF0000"/>
                </a:solidFill>
                <a:latin typeface="Meiryo UI" panose="020B0604030504040204" pitchFamily="50" charset="-128"/>
                <a:ea typeface="Meiryo UI" panose="020B0604030504040204" pitchFamily="50" charset="-128"/>
              </a:rPr>
              <a:t>貿易総額は１０３１８億元</a:t>
            </a:r>
            <a:r>
              <a:rPr kumimoji="1" lang="ja-JP" altLang="en-US" sz="2000" dirty="0">
                <a:latin typeface="Meiryo UI" panose="020B0604030504040204" pitchFamily="50" charset="-128"/>
                <a:ea typeface="Meiryo UI" panose="020B0604030504040204" pitchFamily="50" charset="-128"/>
              </a:rPr>
              <a:t>（前年比１</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３％減）であり、うち</a:t>
            </a:r>
            <a:r>
              <a:rPr kumimoji="1" lang="ja-JP" altLang="en-US" sz="2000" b="1" dirty="0">
                <a:solidFill>
                  <a:srgbClr val="FF0000"/>
                </a:solidFill>
                <a:latin typeface="Meiryo UI" panose="020B0604030504040204" pitchFamily="50" charset="-128"/>
                <a:ea typeface="Meiryo UI" panose="020B0604030504040204" pitchFamily="50" charset="-128"/>
              </a:rPr>
              <a:t>輸出額は６０８６億元</a:t>
            </a:r>
            <a:r>
              <a:rPr kumimoji="1" lang="ja-JP" altLang="en-US" sz="2000" dirty="0">
                <a:latin typeface="Meiryo UI" panose="020B0604030504040204" pitchFamily="50" charset="-128"/>
                <a:ea typeface="Meiryo UI" panose="020B0604030504040204" pitchFamily="50" charset="-128"/>
              </a:rPr>
              <a:t>（同１</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５％減）、</a:t>
            </a:r>
            <a:r>
              <a:rPr kumimoji="1" lang="ja-JP" altLang="en-US" sz="2000" b="1" dirty="0">
                <a:solidFill>
                  <a:srgbClr val="FF0000"/>
                </a:solidFill>
                <a:latin typeface="Meiryo UI" panose="020B0604030504040204" pitchFamily="50" charset="-128"/>
                <a:ea typeface="Meiryo UI" panose="020B0604030504040204" pitchFamily="50" charset="-128"/>
              </a:rPr>
              <a:t>輸入額は４２３１億元</a:t>
            </a:r>
            <a:r>
              <a:rPr kumimoji="1" lang="ja-JP" altLang="en-US" sz="2000" dirty="0">
                <a:latin typeface="Meiryo UI" panose="020B0604030504040204" pitchFamily="50" charset="-128"/>
                <a:ea typeface="Meiryo UI" panose="020B0604030504040204" pitchFamily="50" charset="-128"/>
              </a:rPr>
              <a:t>（同１％減）。</a:t>
            </a:r>
          </a:p>
          <a:p>
            <a:pPr marL="285750" indent="-285750">
              <a:spcAft>
                <a:spcPts val="600"/>
              </a:spcAft>
              <a:buFont typeface="Meiryo UI" panose="020B0604030504040204" pitchFamily="50" charset="-128"/>
              <a:buChar char="○"/>
            </a:pPr>
            <a:r>
              <a:rPr kumimoji="1" lang="ja-JP" altLang="en-US" sz="2000" dirty="0">
                <a:latin typeface="Meiryo UI" panose="020B0604030504040204" pitchFamily="50" charset="-128"/>
                <a:ea typeface="Meiryo UI" panose="020B0604030504040204" pitchFamily="50" charset="-128"/>
              </a:rPr>
              <a:t>主要な貿易相手国・地域は、</a:t>
            </a:r>
            <a:r>
              <a:rPr kumimoji="1" lang="ja-JP" altLang="en-US" sz="2000" b="1" dirty="0">
                <a:solidFill>
                  <a:srgbClr val="FF0000"/>
                </a:solidFill>
                <a:latin typeface="Meiryo UI" panose="020B0604030504040204" pitchFamily="50" charset="-128"/>
                <a:ea typeface="Meiryo UI" panose="020B0604030504040204" pitchFamily="50" charset="-128"/>
              </a:rPr>
              <a:t>アメリカ、ベトナム、台湾、香港</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２０２５年の</a:t>
            </a:r>
            <a:r>
              <a:rPr kumimoji="1" lang="ja-JP" altLang="en-US" sz="2000" b="1" dirty="0">
                <a:solidFill>
                  <a:srgbClr val="FF0000"/>
                </a:solidFill>
                <a:latin typeface="Meiryo UI" panose="020B0604030504040204" pitchFamily="50" charset="-128"/>
                <a:ea typeface="Meiryo UI" panose="020B0604030504040204" pitchFamily="50" charset="-128"/>
              </a:rPr>
              <a:t>対日貿易は貿易総額が４８６億元</a:t>
            </a:r>
            <a:r>
              <a:rPr kumimoji="1" lang="ja-JP" altLang="en-US" sz="2000" dirty="0">
                <a:solidFill>
                  <a:schemeClr val="tx1"/>
                </a:solidFill>
                <a:latin typeface="Meiryo UI" panose="020B0604030504040204" pitchFamily="50" charset="-128"/>
                <a:ea typeface="Meiryo UI" panose="020B0604030504040204" pitchFamily="50" charset="-128"/>
              </a:rPr>
              <a:t>。このうち</a:t>
            </a:r>
            <a:r>
              <a:rPr kumimoji="1" lang="ja-JP" altLang="en-US" sz="2000" b="1" dirty="0">
                <a:solidFill>
                  <a:srgbClr val="FF0000"/>
                </a:solidFill>
                <a:latin typeface="Meiryo UI" panose="020B0604030504040204" pitchFamily="50" charset="-128"/>
                <a:ea typeface="Meiryo UI" panose="020B0604030504040204" pitchFamily="50" charset="-128"/>
              </a:rPr>
              <a:t>輸出が２６９億元</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輸入が２１７億元</a:t>
            </a:r>
            <a:r>
              <a:rPr kumimoji="1" lang="ja-JP" altLang="en-US" sz="2000"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117878" y="2472105"/>
            <a:ext cx="2484976"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四川省の対外貿易状況</a:t>
            </a:r>
          </a:p>
        </p:txBody>
      </p:sp>
      <p:sp>
        <p:nvSpPr>
          <p:cNvPr id="9" name="正方形/長方形 8"/>
          <p:cNvSpPr/>
          <p:nvPr/>
        </p:nvSpPr>
        <p:spPr>
          <a:xfrm>
            <a:off x="6303148" y="2496238"/>
            <a:ext cx="2593980" cy="307777"/>
          </a:xfrm>
          <a:prstGeom prst="rect">
            <a:avLst/>
          </a:prstGeom>
        </p:spPr>
        <p:txBody>
          <a:bodyPr wrap="none">
            <a:spAutoFit/>
          </a:bodyPr>
          <a:lstStyle/>
          <a:p>
            <a:pPr defTabSz="914400"/>
            <a:r>
              <a:rPr kumimoji="1" lang="en-US" altLang="ja-JP" sz="1400" b="1" u="sng"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参考</a:t>
            </a:r>
            <a:r>
              <a:rPr kumimoji="1" lang="en-US" altLang="ja-JP" sz="1400" b="1" u="sng"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主要な貿易相手国・地域</a:t>
            </a:r>
          </a:p>
        </p:txBody>
      </p:sp>
      <p:sp>
        <p:nvSpPr>
          <p:cNvPr id="12" name="テキスト ボックス 11"/>
          <p:cNvSpPr txBox="1"/>
          <p:nvPr/>
        </p:nvSpPr>
        <p:spPr>
          <a:xfrm>
            <a:off x="4053839" y="2870923"/>
            <a:ext cx="642205" cy="230832"/>
          </a:xfrm>
          <a:prstGeom prst="rect">
            <a:avLst/>
          </a:prstGeom>
          <a:noFill/>
        </p:spPr>
        <p:txBody>
          <a:bodyPr wrap="square" rtlCol="0">
            <a:spAutoFit/>
          </a:bodyPr>
          <a:lstStyle/>
          <a:p>
            <a:r>
              <a:rPr kumimoji="1" lang="en-US" altLang="ja-JP" sz="900" b="1" dirty="0">
                <a:latin typeface="Meiryo UI" panose="020B0604030504040204" pitchFamily="50" charset="-128"/>
                <a:ea typeface="Meiryo UI" panose="020B0604030504040204" pitchFamily="50" charset="-128"/>
              </a:rPr>
              <a:t>10318</a:t>
            </a:r>
            <a:endParaRPr kumimoji="1" lang="ja-JP" altLang="en-US" sz="9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087509" y="3328388"/>
            <a:ext cx="539947" cy="230832"/>
          </a:xfrm>
          <a:prstGeom prst="rect">
            <a:avLst/>
          </a:prstGeom>
          <a:noFill/>
        </p:spPr>
        <p:txBody>
          <a:bodyPr wrap="square" rtlCol="0">
            <a:spAutoFit/>
          </a:bodyPr>
          <a:lstStyle/>
          <a:p>
            <a:r>
              <a:rPr kumimoji="1" lang="en-US" altLang="ja-JP" sz="900" b="1" dirty="0">
                <a:solidFill>
                  <a:srgbClr val="66FF66"/>
                </a:solidFill>
                <a:latin typeface="Meiryo UI" panose="020B0604030504040204" pitchFamily="50" charset="-128"/>
                <a:ea typeface="Meiryo UI" panose="020B0604030504040204" pitchFamily="50" charset="-128"/>
              </a:rPr>
              <a:t>6086</a:t>
            </a:r>
          </a:p>
        </p:txBody>
      </p:sp>
      <p:sp>
        <p:nvSpPr>
          <p:cNvPr id="14" name="テキスト ボックス 13"/>
          <p:cNvSpPr txBox="1"/>
          <p:nvPr/>
        </p:nvSpPr>
        <p:spPr>
          <a:xfrm>
            <a:off x="4087509" y="3616781"/>
            <a:ext cx="539947" cy="230832"/>
          </a:xfrm>
          <a:prstGeom prst="rect">
            <a:avLst/>
          </a:prstGeom>
          <a:noFill/>
        </p:spPr>
        <p:txBody>
          <a:bodyPr wrap="square" rtlCol="0">
            <a:spAutoFit/>
          </a:bodyPr>
          <a:lstStyle/>
          <a:p>
            <a:r>
              <a:rPr kumimoji="1" lang="en-US" altLang="ja-JP" sz="900" b="1" dirty="0">
                <a:solidFill>
                  <a:srgbClr val="FF5050"/>
                </a:solidFill>
                <a:latin typeface="Meiryo UI" panose="020B0604030504040204" pitchFamily="50" charset="-128"/>
                <a:ea typeface="Meiryo UI" panose="020B0604030504040204" pitchFamily="50" charset="-128"/>
              </a:rPr>
              <a:t>4231</a:t>
            </a:r>
            <a:endParaRPr kumimoji="1" lang="ja-JP" altLang="en-US" sz="900" b="1" dirty="0">
              <a:solidFill>
                <a:srgbClr val="FF505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990283" y="4956687"/>
            <a:ext cx="3081293"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日本と四川間の貿易額の推移</a:t>
            </a:r>
          </a:p>
        </p:txBody>
      </p:sp>
      <p:sp>
        <p:nvSpPr>
          <p:cNvPr id="17" name="テキスト ボックス 16"/>
          <p:cNvSpPr txBox="1"/>
          <p:nvPr/>
        </p:nvSpPr>
        <p:spPr>
          <a:xfrm>
            <a:off x="4135093" y="5370762"/>
            <a:ext cx="444777" cy="230832"/>
          </a:xfrm>
          <a:prstGeom prst="rect">
            <a:avLst/>
          </a:prstGeom>
          <a:noFill/>
        </p:spPr>
        <p:txBody>
          <a:bodyPr wrap="square" rtlCol="0">
            <a:spAutoFit/>
          </a:bodyPr>
          <a:lstStyle/>
          <a:p>
            <a:r>
              <a:rPr kumimoji="1" lang="en-US" altLang="ja-JP" sz="900" b="1" dirty="0">
                <a:latin typeface="Meiryo UI" panose="020B0604030504040204" pitchFamily="50" charset="-128"/>
                <a:ea typeface="Meiryo UI" panose="020B0604030504040204" pitchFamily="50" charset="-128"/>
              </a:rPr>
              <a:t>486</a:t>
            </a:r>
            <a:endParaRPr kumimoji="1" lang="ja-JP" altLang="en-US" sz="9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135092" y="6008161"/>
            <a:ext cx="444777" cy="230832"/>
          </a:xfrm>
          <a:prstGeom prst="rect">
            <a:avLst/>
          </a:prstGeom>
          <a:noFill/>
        </p:spPr>
        <p:txBody>
          <a:bodyPr wrap="square" rtlCol="0">
            <a:spAutoFit/>
          </a:bodyPr>
          <a:lstStyle/>
          <a:p>
            <a:r>
              <a:rPr kumimoji="1" lang="en-US" altLang="ja-JP" sz="900" b="1" dirty="0">
                <a:solidFill>
                  <a:srgbClr val="66FF66"/>
                </a:solidFill>
                <a:latin typeface="Meiryo UI" panose="020B0604030504040204" pitchFamily="50" charset="-128"/>
                <a:ea typeface="Meiryo UI" panose="020B0604030504040204" pitchFamily="50" charset="-128"/>
              </a:rPr>
              <a:t>217</a:t>
            </a:r>
            <a:endParaRPr kumimoji="1" lang="ja-JP" altLang="en-US" sz="900" b="1" dirty="0">
              <a:solidFill>
                <a:srgbClr val="66FF66"/>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135093" y="5680544"/>
            <a:ext cx="444777" cy="230832"/>
          </a:xfrm>
          <a:prstGeom prst="rect">
            <a:avLst/>
          </a:prstGeom>
          <a:noFill/>
        </p:spPr>
        <p:txBody>
          <a:bodyPr wrap="square" rtlCol="0">
            <a:spAutoFit/>
          </a:bodyPr>
          <a:lstStyle/>
          <a:p>
            <a:r>
              <a:rPr kumimoji="1" lang="en-US" altLang="ja-JP" sz="900" b="1" dirty="0">
                <a:solidFill>
                  <a:srgbClr val="FF5050"/>
                </a:solidFill>
                <a:latin typeface="Meiryo UI" panose="020B0604030504040204" pitchFamily="50" charset="-128"/>
                <a:ea typeface="Meiryo UI" panose="020B0604030504040204" pitchFamily="50" charset="-128"/>
              </a:rPr>
              <a:t>269</a:t>
            </a:r>
            <a:endParaRPr kumimoji="1" lang="ja-JP" altLang="en-US" sz="900" b="1" dirty="0">
              <a:solidFill>
                <a:srgbClr val="FF5050"/>
              </a:solidFill>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7468435F-614D-D2CD-0C10-A4AA9B9C7407}"/>
              </a:ext>
            </a:extLst>
          </p:cNvPr>
          <p:cNvGraphicFramePr>
            <a:graphicFrameLocks noGrp="1"/>
          </p:cNvGraphicFramePr>
          <p:nvPr>
            <p:extLst>
              <p:ext uri="{D42A27DB-BD31-4B8C-83A1-F6EECF244321}">
                <p14:modId xmlns:p14="http://schemas.microsoft.com/office/powerpoint/2010/main" val="3158832925"/>
              </p:ext>
            </p:extLst>
          </p:nvPr>
        </p:nvGraphicFramePr>
        <p:xfrm>
          <a:off x="5209958" y="3101755"/>
          <a:ext cx="2161316" cy="3672000"/>
        </p:xfrm>
        <a:graphic>
          <a:graphicData uri="http://schemas.openxmlformats.org/drawingml/2006/table">
            <a:tbl>
              <a:tblPr/>
              <a:tblGrid>
                <a:gridCol w="433316">
                  <a:extLst>
                    <a:ext uri="{9D8B030D-6E8A-4147-A177-3AD203B41FA5}">
                      <a16:colId xmlns:a16="http://schemas.microsoft.com/office/drawing/2014/main" val="2711757530"/>
                    </a:ext>
                  </a:extLst>
                </a:gridCol>
                <a:gridCol w="864000">
                  <a:extLst>
                    <a:ext uri="{9D8B030D-6E8A-4147-A177-3AD203B41FA5}">
                      <a16:colId xmlns:a16="http://schemas.microsoft.com/office/drawing/2014/main" val="1377441047"/>
                    </a:ext>
                  </a:extLst>
                </a:gridCol>
                <a:gridCol w="864000">
                  <a:extLst>
                    <a:ext uri="{9D8B030D-6E8A-4147-A177-3AD203B41FA5}">
                      <a16:colId xmlns:a16="http://schemas.microsoft.com/office/drawing/2014/main" val="1468625598"/>
                    </a:ext>
                  </a:extLst>
                </a:gridCol>
              </a:tblGrid>
              <a:tr h="43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br>
                        <a:rPr lang="zh-CN" altLang="en-US" sz="1000" b="1" i="0" u="none" strike="noStrike" dirty="0">
                          <a:solidFill>
                            <a:srgbClr val="000000"/>
                          </a:solidFill>
                          <a:effectLst/>
                          <a:latin typeface="Meiryo UI" panose="020B0604030504040204" pitchFamily="50" charset="-128"/>
                          <a:ea typeface="Meiryo UI" panose="020B0604030504040204" pitchFamily="50" charset="-128"/>
                        </a:rPr>
                      </a:br>
                      <a:r>
                        <a:rPr lang="zh-CN" altLang="en-US" sz="10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億</a:t>
                      </a:r>
                      <a:r>
                        <a:rPr lang="zh-CN" altLang="en-US" sz="1000" b="1" i="0" u="none" strike="noStrike" dirty="0">
                          <a:solidFill>
                            <a:srgbClr val="000000"/>
                          </a:solidFill>
                          <a:effectLst/>
                          <a:latin typeface="Meiryo UI" panose="020B0604030504040204" pitchFamily="50" charset="-128"/>
                          <a:ea typeface="Meiryo UI" panose="020B0604030504040204" pitchFamily="50" charset="-128"/>
                        </a:rPr>
                        <a:t>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68984838"/>
                  </a:ext>
                </a:extLst>
              </a:tr>
              <a:tr h="324000">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653032"/>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051564"/>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韓国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267392"/>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マレーシア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907662"/>
                  </a:ext>
                </a:extLst>
              </a:tr>
              <a:tr h="324000">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アイルランド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577696"/>
                  </a:ext>
                </a:extLst>
              </a:tr>
              <a:tr h="324000">
                <a:tc>
                  <a:txBody>
                    <a:bodyPr/>
                    <a:lstStyle/>
                    <a:p>
                      <a:pPr algn="ctr" fontAlgn="b"/>
                      <a:r>
                        <a:rPr lang="en-US" altLang="ja-JP" sz="1000" b="0" i="0" u="none" strike="noStrike">
                          <a:solidFill>
                            <a:srgbClr val="FF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FF0000"/>
                          </a:solidFill>
                          <a:effectLst/>
                          <a:latin typeface="Meiryo UI" panose="020B0604030504040204" pitchFamily="50" charset="-128"/>
                          <a:ea typeface="Meiryo UI" panose="020B0604030504040204" pitchFamily="50" charset="-128"/>
                        </a:rPr>
                        <a:t>日本</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434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227832"/>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263000"/>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オランダ</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690829"/>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イスラエル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189607"/>
                  </a:ext>
                </a:extLst>
              </a:tr>
              <a:tr h="324000">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179442"/>
                  </a:ext>
                </a:extLst>
              </a:tr>
            </a:tbl>
          </a:graphicData>
        </a:graphic>
      </p:graphicFrame>
      <p:graphicFrame>
        <p:nvGraphicFramePr>
          <p:cNvPr id="7" name="グラフ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280823623"/>
              </p:ext>
            </p:extLst>
          </p:nvPr>
        </p:nvGraphicFramePr>
        <p:xfrm>
          <a:off x="161081" y="2880224"/>
          <a:ext cx="4328730" cy="1962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表 9">
            <a:extLst>
              <a:ext uri="{FF2B5EF4-FFF2-40B4-BE49-F238E27FC236}">
                <a16:creationId xmlns:a16="http://schemas.microsoft.com/office/drawing/2014/main" id="{7DA80E34-7EEC-5E6C-A81B-5B19452F2EF3}"/>
              </a:ext>
            </a:extLst>
          </p:cNvPr>
          <p:cNvGraphicFramePr>
            <a:graphicFrameLocks noGrp="1"/>
          </p:cNvGraphicFramePr>
          <p:nvPr>
            <p:extLst>
              <p:ext uri="{D42A27DB-BD31-4B8C-83A1-F6EECF244321}">
                <p14:modId xmlns:p14="http://schemas.microsoft.com/office/powerpoint/2010/main" val="4068198684"/>
              </p:ext>
            </p:extLst>
          </p:nvPr>
        </p:nvGraphicFramePr>
        <p:xfrm>
          <a:off x="7538853" y="3101755"/>
          <a:ext cx="2160000" cy="3672000"/>
        </p:xfrm>
        <a:graphic>
          <a:graphicData uri="http://schemas.openxmlformats.org/drawingml/2006/table">
            <a:tbl>
              <a:tblPr/>
              <a:tblGrid>
                <a:gridCol w="432000">
                  <a:extLst>
                    <a:ext uri="{9D8B030D-6E8A-4147-A177-3AD203B41FA5}">
                      <a16:colId xmlns:a16="http://schemas.microsoft.com/office/drawing/2014/main" val="2770356497"/>
                    </a:ext>
                  </a:extLst>
                </a:gridCol>
                <a:gridCol w="864000">
                  <a:extLst>
                    <a:ext uri="{9D8B030D-6E8A-4147-A177-3AD203B41FA5}">
                      <a16:colId xmlns:a16="http://schemas.microsoft.com/office/drawing/2014/main" val="3073700880"/>
                    </a:ext>
                  </a:extLst>
                </a:gridCol>
                <a:gridCol w="864000">
                  <a:extLst>
                    <a:ext uri="{9D8B030D-6E8A-4147-A177-3AD203B41FA5}">
                      <a16:colId xmlns:a16="http://schemas.microsoft.com/office/drawing/2014/main" val="3991226681"/>
                    </a:ext>
                  </a:extLst>
                </a:gridCol>
              </a:tblGrid>
              <a:tr h="43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国、地域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貿易総額</a:t>
                      </a:r>
                      <a:br>
                        <a:rPr lang="zh-CN" altLang="en-US" sz="1000" b="1" i="0" u="none" strike="noStrike" dirty="0">
                          <a:solidFill>
                            <a:srgbClr val="000000"/>
                          </a:solidFill>
                          <a:effectLst/>
                          <a:latin typeface="Meiryo UI" panose="020B0604030504040204" pitchFamily="50" charset="-128"/>
                          <a:ea typeface="Meiryo UI" panose="020B0604030504040204" pitchFamily="50" charset="-128"/>
                        </a:rPr>
                      </a:b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億</a:t>
                      </a:r>
                      <a:r>
                        <a:rPr lang="zh-CN" altLang="en-US" sz="800" b="1" i="0" u="none" strike="noStrike" dirty="0">
                          <a:solidFill>
                            <a:srgbClr val="000000"/>
                          </a:solidFill>
                          <a:effectLst/>
                          <a:latin typeface="Meiryo UI" panose="020B0604030504040204" pitchFamily="50" charset="-128"/>
                          <a:ea typeface="Meiryo UI" panose="020B0604030504040204" pitchFamily="50" charset="-128"/>
                        </a:rPr>
                        <a:t>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544424830"/>
                  </a:ext>
                </a:extLst>
              </a:tr>
              <a:tr h="324000">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アメリカ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243487"/>
                  </a:ext>
                </a:extLst>
              </a:tr>
              <a:tr h="324000">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ベトナム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009815"/>
                  </a:ext>
                </a:extLst>
              </a:tr>
              <a:tr h="324000">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台湾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234238"/>
                  </a:ext>
                </a:extLst>
              </a:tr>
              <a:tr h="324000">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192416"/>
                  </a:ext>
                </a:extLst>
              </a:tr>
              <a:tr h="324000">
                <a:tc>
                  <a:txBody>
                    <a:bodyPr/>
                    <a:lstStyle/>
                    <a:p>
                      <a:pPr algn="ctr" fontAlgn="b">
                        <a:buNone/>
                      </a:pPr>
                      <a:r>
                        <a:rPr lang="en-US" altLang="ja-JP" sz="1100" b="0" i="0" u="none" strike="noStrike">
                          <a:solidFill>
                            <a:srgbClr val="FF0000"/>
                          </a:solidFill>
                          <a:effectLst/>
                          <a:latin typeface="Meiryo UI" panose="020B0604030504040204" pitchFamily="50" charset="-128"/>
                          <a:ea typeface="Meiryo UI" panose="020B0604030504040204" pitchFamily="50" charset="-128"/>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FF0000"/>
                          </a:solidFill>
                          <a:effectLst/>
                          <a:latin typeface="Meiryo UI" panose="020B0604030504040204" pitchFamily="50" charset="-128"/>
                          <a:ea typeface="Meiryo UI" panose="020B0604030504040204" pitchFamily="50" charset="-128"/>
                        </a:rPr>
                        <a:t>日本</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FF0000"/>
                          </a:solidFill>
                          <a:effectLst/>
                          <a:latin typeface="Meiryo UI" panose="020B0604030504040204" pitchFamily="50" charset="-128"/>
                          <a:ea typeface="Meiryo UI" panose="020B0604030504040204" pitchFamily="50" charset="-128"/>
                        </a:rPr>
                        <a:t>486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614150"/>
                  </a:ext>
                </a:extLst>
              </a:tr>
              <a:tr h="324000">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韓国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960242"/>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イスラエル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642463"/>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タイ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1558332"/>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アイルランド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546730"/>
                  </a:ext>
                </a:extLst>
              </a:tr>
              <a:tr h="324000">
                <a:tc>
                  <a:txBody>
                    <a:bodyPr/>
                    <a:lstStyle/>
                    <a:p>
                      <a:pPr algn="ctr" fontAlgn="b">
                        <a:buNone/>
                      </a:pPr>
                      <a:r>
                        <a:rPr lang="en-US" altLang="ja-JP" sz="1100" b="0" i="0" u="none" strike="noStrike">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マレーシア</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843374"/>
                  </a:ext>
                </a:extLst>
              </a:tr>
            </a:tbl>
          </a:graphicData>
        </a:graphic>
      </p:graphicFrame>
      <p:sp>
        <p:nvSpPr>
          <p:cNvPr id="20" name="正方形/長方形 19">
            <a:extLst>
              <a:ext uri="{FF2B5EF4-FFF2-40B4-BE49-F238E27FC236}">
                <a16:creationId xmlns:a16="http://schemas.microsoft.com/office/drawing/2014/main" id="{90BE6A49-8065-EBEB-F12A-205475E1866C}"/>
              </a:ext>
            </a:extLst>
          </p:cNvPr>
          <p:cNvSpPr/>
          <p:nvPr/>
        </p:nvSpPr>
        <p:spPr>
          <a:xfrm>
            <a:off x="5209958" y="5143379"/>
            <a:ext cx="2161316"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BF07185-1A83-A75B-C6D8-709BBBC2FB77}"/>
              </a:ext>
            </a:extLst>
          </p:cNvPr>
          <p:cNvSpPr/>
          <p:nvPr/>
        </p:nvSpPr>
        <p:spPr>
          <a:xfrm>
            <a:off x="7537537" y="4842372"/>
            <a:ext cx="2161316"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5D862E9-E8DE-FF78-3ADC-439076CDD98A}"/>
              </a:ext>
            </a:extLst>
          </p:cNvPr>
          <p:cNvSpPr txBox="1"/>
          <p:nvPr/>
        </p:nvSpPr>
        <p:spPr>
          <a:xfrm>
            <a:off x="5237625" y="2811822"/>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２０２４年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98635B98-894F-A1EB-9137-547D70A3FD93}"/>
              </a:ext>
            </a:extLst>
          </p:cNvPr>
          <p:cNvSpPr txBox="1"/>
          <p:nvPr/>
        </p:nvSpPr>
        <p:spPr>
          <a:xfrm>
            <a:off x="7600138" y="2824756"/>
            <a:ext cx="2102663" cy="276999"/>
          </a:xfrm>
          <a:prstGeom prst="rect">
            <a:avLst/>
          </a:prstGeom>
          <a:noFill/>
        </p:spPr>
        <p:txBody>
          <a:bodyPr wrap="square" rtlCol="0">
            <a:spAutoFit/>
          </a:bodyPr>
          <a:lstStyle/>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２０２５年</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123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97DB4B-83D6-1688-641E-E40BCAD4763D}"/>
              </a:ext>
            </a:extLst>
          </p:cNvPr>
          <p:cNvSpPr txBox="1"/>
          <p:nvPr/>
        </p:nvSpPr>
        <p:spPr>
          <a:xfrm>
            <a:off x="0" y="-57895"/>
            <a:ext cx="9906000" cy="58477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四川省の産業概況</a:t>
            </a:r>
            <a:endParaRPr kumimoji="1" lang="en-US" altLang="zh-CN"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1DD7072-421E-24BC-BB14-D7D18E1498EA}"/>
              </a:ext>
            </a:extLst>
          </p:cNvPr>
          <p:cNvSpPr txBox="1"/>
          <p:nvPr/>
        </p:nvSpPr>
        <p:spPr>
          <a:xfrm>
            <a:off x="128223" y="648342"/>
            <a:ext cx="968337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四川省の重点産業は、</a:t>
            </a:r>
            <a:r>
              <a:rPr kumimoji="1" lang="ja-JP" altLang="en-US" sz="2000" b="1" dirty="0">
                <a:solidFill>
                  <a:srgbClr val="FF0000"/>
                </a:solidFill>
                <a:latin typeface="Meiryo UI" panose="020B0604030504040204" pitchFamily="50" charset="-128"/>
                <a:ea typeface="Meiryo UI" panose="020B0604030504040204" pitchFamily="50" charset="-128"/>
              </a:rPr>
              <a:t>電子情報、製造設備、エネルギー化学、先進材料、食品軽工業、医薬健康</a:t>
            </a:r>
            <a:r>
              <a:rPr kumimoji="1" lang="ja-JP" altLang="en-US" sz="2000" dirty="0">
                <a:solidFill>
                  <a:schemeClr val="tx1"/>
                </a:solidFill>
                <a:latin typeface="Meiryo UI" panose="020B0604030504040204" pitchFamily="50" charset="-128"/>
                <a:ea typeface="Meiryo UI" panose="020B0604030504040204" pitchFamily="50" charset="-128"/>
              </a:rPr>
              <a:t>など。最も重要な産業の一つが</a:t>
            </a:r>
            <a:r>
              <a:rPr kumimoji="1" lang="ja-JP" altLang="en-US" sz="2000" b="1" dirty="0">
                <a:solidFill>
                  <a:srgbClr val="FF0000"/>
                </a:solidFill>
                <a:latin typeface="Meiryo UI" panose="020B0604030504040204" pitchFamily="50" charset="-128"/>
                <a:ea typeface="Meiryo UI" panose="020B0604030504040204" pitchFamily="50" charset="-128"/>
              </a:rPr>
              <a:t>ディスプレイ</a:t>
            </a:r>
            <a:r>
              <a:rPr kumimoji="1" lang="ja-JP" altLang="en-US" sz="2000" dirty="0">
                <a:solidFill>
                  <a:schemeClr val="tx1"/>
                </a:solidFill>
                <a:latin typeface="Meiryo UI" panose="020B0604030504040204" pitchFamily="50" charset="-128"/>
                <a:ea typeface="Meiryo UI" panose="020B0604030504040204" pitchFamily="50" charset="-128"/>
              </a:rPr>
              <a:t>などの電子情報産業。</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成都市は</a:t>
            </a:r>
            <a:r>
              <a:rPr kumimoji="1" lang="ja-JP" altLang="en-US" sz="2000" b="1" dirty="0">
                <a:solidFill>
                  <a:srgbClr val="FF0000"/>
                </a:solidFill>
                <a:latin typeface="Meiryo UI" panose="020B0604030504040204" pitchFamily="50" charset="-128"/>
                <a:ea typeface="Meiryo UI" panose="020B0604030504040204" pitchFamily="50" charset="-128"/>
              </a:rPr>
              <a:t>日中協力都市</a:t>
            </a:r>
            <a:r>
              <a:rPr kumimoji="1" lang="ja-JP" altLang="en-US" sz="2000" dirty="0">
                <a:solidFill>
                  <a:schemeClr val="tx1"/>
                </a:solidFill>
                <a:latin typeface="Meiryo UI" panose="020B0604030504040204" pitchFamily="50" charset="-128"/>
                <a:ea typeface="Meiryo UI" panose="020B0604030504040204" pitchFamily="50" charset="-128"/>
              </a:rPr>
              <a:t>であり、</a:t>
            </a:r>
            <a:r>
              <a:rPr kumimoji="1" lang="ja-JP" altLang="en-US" sz="2000" b="1" dirty="0">
                <a:solidFill>
                  <a:srgbClr val="FF0000"/>
                </a:solidFill>
                <a:latin typeface="Meiryo UI" panose="020B0604030504040204" pitchFamily="50" charset="-128"/>
                <a:ea typeface="Meiryo UI" panose="020B0604030504040204" pitchFamily="50" charset="-128"/>
              </a:rPr>
              <a:t>コンテンツ、水素、ヘルスケア</a:t>
            </a:r>
            <a:r>
              <a:rPr kumimoji="1" lang="ja-JP" altLang="en-US" sz="2000" dirty="0">
                <a:solidFill>
                  <a:schemeClr val="tx1"/>
                </a:solidFill>
                <a:latin typeface="Meiryo UI" panose="020B0604030504040204" pitchFamily="50" charset="-128"/>
                <a:ea typeface="Meiryo UI" panose="020B0604030504040204" pitchFamily="50" charset="-128"/>
              </a:rPr>
              <a:t>などの産業分野で日中協力が進められている。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kumimoji="1" lang="ja-JP" altLang="en-US" sz="2000" dirty="0">
                <a:solidFill>
                  <a:schemeClr val="tx1"/>
                </a:solidFill>
                <a:latin typeface="Meiryo UI" panose="020B0604030504040204" pitchFamily="50" charset="-128"/>
                <a:ea typeface="Meiryo UI" panose="020B0604030504040204" pitchFamily="50" charset="-128"/>
              </a:rPr>
              <a:t>全省の発電電力量のうち</a:t>
            </a:r>
            <a:r>
              <a:rPr kumimoji="1" lang="ja-JP" altLang="en-US" sz="2000" b="1" dirty="0">
                <a:solidFill>
                  <a:srgbClr val="FF0000"/>
                </a:solidFill>
                <a:latin typeface="Meiryo UI" panose="020B0604030504040204" pitchFamily="50" charset="-128"/>
                <a:ea typeface="Meiryo UI" panose="020B0604030504040204" pitchFamily="50" charset="-128"/>
              </a:rPr>
              <a:t>水力発電が７５％</a:t>
            </a:r>
            <a:r>
              <a:rPr kumimoji="1" lang="ja-JP" altLang="en-US" sz="2000" dirty="0">
                <a:solidFill>
                  <a:schemeClr val="tx1"/>
                </a:solidFill>
                <a:latin typeface="Meiryo UI" panose="020B0604030504040204" pitchFamily="50" charset="-128"/>
                <a:ea typeface="Meiryo UI" panose="020B0604030504040204" pitchFamily="50" charset="-128"/>
              </a:rPr>
              <a:t>を占める。</a:t>
            </a:r>
          </a:p>
        </p:txBody>
      </p:sp>
      <p:graphicFrame>
        <p:nvGraphicFramePr>
          <p:cNvPr id="5" name="グラフ 4">
            <a:extLst>
              <a:ext uri="{FF2B5EF4-FFF2-40B4-BE49-F238E27FC236}">
                <a16:creationId xmlns:a16="http://schemas.microsoft.com/office/drawing/2014/main" id="{DFA21081-CF71-AEE1-F121-E2ED5170BBCA}"/>
              </a:ext>
            </a:extLst>
          </p:cNvPr>
          <p:cNvGraphicFramePr/>
          <p:nvPr/>
        </p:nvGraphicFramePr>
        <p:xfrm>
          <a:off x="5317386" y="2901546"/>
          <a:ext cx="4743450" cy="3323988"/>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BEEF34B3-CD81-4474-3A53-448DB51E07D8}"/>
              </a:ext>
            </a:extLst>
          </p:cNvPr>
          <p:cNvSpPr/>
          <p:nvPr/>
        </p:nvSpPr>
        <p:spPr>
          <a:xfrm>
            <a:off x="6616541" y="2587037"/>
            <a:ext cx="2145139" cy="307777"/>
          </a:xfrm>
          <a:prstGeom prst="rect">
            <a:avLst/>
          </a:prstGeom>
        </p:spPr>
        <p:txBody>
          <a:bodyPr wrap="non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発電電力量の構成</a:t>
            </a:r>
          </a:p>
        </p:txBody>
      </p:sp>
      <p:sp>
        <p:nvSpPr>
          <p:cNvPr id="9" name="テキスト ボックス 8">
            <a:extLst>
              <a:ext uri="{FF2B5EF4-FFF2-40B4-BE49-F238E27FC236}">
                <a16:creationId xmlns:a16="http://schemas.microsoft.com/office/drawing/2014/main" id="{EDF83C23-0440-33F3-7BA5-8E4772AF7F46}"/>
              </a:ext>
            </a:extLst>
          </p:cNvPr>
          <p:cNvSpPr txBox="1"/>
          <p:nvPr/>
        </p:nvSpPr>
        <p:spPr>
          <a:xfrm>
            <a:off x="6357815" y="4157660"/>
            <a:ext cx="2988645" cy="523220"/>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5053.5</a:t>
            </a:r>
            <a:r>
              <a:rPr kumimoji="1" lang="ja-JP" altLang="en-US" sz="1400" b="1" dirty="0">
                <a:latin typeface="Meiryo UI" panose="020B0604030504040204" pitchFamily="50" charset="-128"/>
                <a:ea typeface="Meiryo UI" panose="020B0604030504040204" pitchFamily="50" charset="-128"/>
              </a:rPr>
              <a:t>億</a:t>
            </a:r>
            <a:r>
              <a:rPr kumimoji="1" lang="en-US" altLang="ja-JP" sz="1400" b="1" dirty="0">
                <a:latin typeface="Meiryo UI" panose="020B0604030504040204" pitchFamily="50" charset="-128"/>
                <a:ea typeface="Meiryo UI" panose="020B0604030504040204" pitchFamily="50" charset="-128"/>
              </a:rPr>
              <a:t>kWh</a:t>
            </a:r>
          </a:p>
          <a:p>
            <a:pPr algn="ct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2024</a:t>
            </a:r>
            <a:r>
              <a:rPr kumimoji="1" lang="ja-JP" altLang="en-US" sz="1400" b="1" dirty="0">
                <a:latin typeface="Meiryo UI" panose="020B0604030504040204" pitchFamily="50" charset="-128"/>
                <a:ea typeface="Meiryo UI" panose="020B0604030504040204" pitchFamily="50" charset="-128"/>
              </a:rPr>
              <a:t>年）</a:t>
            </a:r>
            <a:endParaRPr kumimoji="1" lang="en-US" altLang="ja-JP" sz="16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6BA1F1A-4998-278B-9CF4-B0CE8579B530}"/>
              </a:ext>
            </a:extLst>
          </p:cNvPr>
          <p:cNvSpPr txBox="1"/>
          <p:nvPr/>
        </p:nvSpPr>
        <p:spPr>
          <a:xfrm>
            <a:off x="128223" y="2881308"/>
            <a:ext cx="5124785" cy="3323987"/>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２０１９年１２月、成都市で開催された日中首脳会談にて、故・安倍晋三元総理と故・李克強元総理が同市にて日中協力を進めていくことに合意。</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ja-JP" altLang="en-US"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成都市における日中協力は、「中日（成都）都市建設と現代サービス業開放協力プロジェクト」の名称で推進され、成都市政府は同市商務局を中心に「中日弁公室」を設置し、積極的に日本企業に向けて投資誘致を実施しているほか、成都における日系企業のビジネス環境改善に向けた支援を精力的に行ってい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２０２４年１０月、成都における日中協力５周年を記念して、将来的に成都市で発展が見込まれ、かつ成都市が対日協力を希望する①医療・健康、②文化・コンテンツ、③グリーン・低炭素の分野について、日本企業向けに成都の投資環境に関する視察ツアーが開催された。</a:t>
            </a:r>
          </a:p>
        </p:txBody>
      </p:sp>
      <p:sp>
        <p:nvSpPr>
          <p:cNvPr id="11" name="正方形/長方形 10">
            <a:extLst>
              <a:ext uri="{FF2B5EF4-FFF2-40B4-BE49-F238E27FC236}">
                <a16:creationId xmlns:a16="http://schemas.microsoft.com/office/drawing/2014/main" id="{DBB3BE98-8F2D-D733-DC6F-DE57665DF266}"/>
              </a:ext>
            </a:extLst>
          </p:cNvPr>
          <p:cNvSpPr/>
          <p:nvPr/>
        </p:nvSpPr>
        <p:spPr>
          <a:xfrm>
            <a:off x="1223707" y="2573531"/>
            <a:ext cx="2933816" cy="307777"/>
          </a:xfrm>
          <a:prstGeom prst="rect">
            <a:avLst/>
          </a:prstGeom>
        </p:spPr>
        <p:txBody>
          <a:bodyPr wrap="none">
            <a:spAutoFit/>
          </a:bodyPr>
          <a:lstStyle/>
          <a:p>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参考</a:t>
            </a:r>
            <a:r>
              <a:rPr lang="en-US" altLang="ja-JP" sz="1400" b="1"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成都市における日中産業協力</a:t>
            </a:r>
          </a:p>
        </p:txBody>
      </p:sp>
    </p:spTree>
    <p:extLst>
      <p:ext uri="{BB962C8B-B14F-4D97-AF65-F5344CB8AC3E}">
        <p14:creationId xmlns:p14="http://schemas.microsoft.com/office/powerpoint/2010/main" val="21896617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Words>2802</Words>
  <PresentationFormat>A4 210 x 297 mm</PresentationFormat>
  <Paragraphs>505</Paragraphs>
  <Slides>15</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